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59" r:id="rId1"/>
    <p:sldMasterId id="2147484672" r:id="rId2"/>
    <p:sldMasterId id="2147484685" r:id="rId3"/>
    <p:sldMasterId id="2147484711" r:id="rId4"/>
    <p:sldMasterId id="2147484727" r:id="rId5"/>
  </p:sldMasterIdLst>
  <p:notesMasterIdLst>
    <p:notesMasterId r:id="rId28"/>
  </p:notesMasterIdLst>
  <p:handoutMasterIdLst>
    <p:handoutMasterId r:id="rId29"/>
  </p:handoutMasterIdLst>
  <p:sldIdLst>
    <p:sldId id="2001" r:id="rId6"/>
    <p:sldId id="2022" r:id="rId7"/>
    <p:sldId id="2000" r:id="rId8"/>
    <p:sldId id="1485" r:id="rId9"/>
    <p:sldId id="1975" r:id="rId10"/>
    <p:sldId id="272" r:id="rId11"/>
    <p:sldId id="1924" r:id="rId12"/>
    <p:sldId id="1987" r:id="rId13"/>
    <p:sldId id="1929" r:id="rId14"/>
    <p:sldId id="1521" r:id="rId15"/>
    <p:sldId id="1988" r:id="rId16"/>
    <p:sldId id="1989" r:id="rId17"/>
    <p:sldId id="1990" r:id="rId18"/>
    <p:sldId id="1993" r:id="rId19"/>
    <p:sldId id="1991" r:id="rId20"/>
    <p:sldId id="1994" r:id="rId21"/>
    <p:sldId id="1992" r:id="rId22"/>
    <p:sldId id="1995" r:id="rId23"/>
    <p:sldId id="1996" r:id="rId24"/>
    <p:sldId id="1921" r:id="rId25"/>
    <p:sldId id="1982" r:id="rId26"/>
    <p:sldId id="1901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D304808-A1FA-5849-8E32-98111FF7A90A}">
          <p14:sldIdLst>
            <p14:sldId id="2001"/>
            <p14:sldId id="2022"/>
            <p14:sldId id="2000"/>
            <p14:sldId id="1485"/>
          </p14:sldIdLst>
        </p14:section>
        <p14:section name="Methods" id="{B6556CE8-C5CD-7A4C-BEE8-446AA4DFD81D}">
          <p14:sldIdLst>
            <p14:sldId id="1975"/>
            <p14:sldId id="272"/>
            <p14:sldId id="1924"/>
            <p14:sldId id="1987"/>
            <p14:sldId id="1929"/>
            <p14:sldId id="1521"/>
            <p14:sldId id="1988"/>
            <p14:sldId id="1989"/>
            <p14:sldId id="1990"/>
            <p14:sldId id="1993"/>
            <p14:sldId id="1991"/>
            <p14:sldId id="1994"/>
            <p14:sldId id="1992"/>
            <p14:sldId id="1995"/>
            <p14:sldId id="1996"/>
            <p14:sldId id="1921"/>
            <p14:sldId id="1982"/>
            <p14:sldId id="19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 Nguyen" initials="AN" lastIdx="1" clrIdx="0">
    <p:extLst>
      <p:ext uri="{19B8F6BF-5375-455C-9EA6-DF929625EA0E}">
        <p15:presenceInfo xmlns:p15="http://schemas.microsoft.com/office/powerpoint/2012/main" userId="S::azn0044@auburn.edu::93110668-b1f7-4585-9e43-1e1578f43d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B0015"/>
    <a:srgbClr val="008F42"/>
    <a:srgbClr val="0078D7"/>
    <a:srgbClr val="008000"/>
    <a:srgbClr val="B80016"/>
    <a:srgbClr val="00FF7F"/>
    <a:srgbClr val="7A7A7A"/>
    <a:srgbClr val="E5E5E5"/>
    <a:srgbClr val="0D4A94"/>
    <a:srgbClr val="335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79864" autoAdjust="0"/>
  </p:normalViewPr>
  <p:slideViewPr>
    <p:cSldViewPr snapToGrid="0">
      <p:cViewPr varScale="1">
        <p:scale>
          <a:sx n="135" d="100"/>
          <a:sy n="135" d="100"/>
        </p:scale>
        <p:origin x="1784" y="160"/>
      </p:cViewPr>
      <p:guideLst/>
    </p:cSldViewPr>
  </p:slideViewPr>
  <p:outlineViewPr>
    <p:cViewPr>
      <p:scale>
        <a:sx n="33" d="100"/>
        <a:sy n="33" d="100"/>
      </p:scale>
      <p:origin x="0" y="-628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2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74FE1-C197-428A-9E4F-DF4A5EA1F3C3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FBFDE-B221-47AD-8347-80C12CAD2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0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81F0-90B3-40CA-A65A-4A03ECF65ED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EA65E-C650-4740-A8C5-74EDAD643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43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7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2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7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31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55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75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91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3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9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8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54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4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dozens of explanation methods have been proposed and applied to a variety of domains including MRI scans, natural images, text classifications, videos and speech.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5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 have been useful in localizing malignant tumors in chess x-ray scans or in detecting biases in object recognition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8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EA65E-C650-4740-A8C5-74EDAD643C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905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cap="none" spc="0" dirty="0">
              <a:ln>
                <a:noFill/>
              </a:ln>
              <a:solidFill>
                <a:srgbClr val="C00000"/>
              </a:solidFill>
              <a:effectLst/>
              <a:latin typeface="Helvetica Neue Light" charset="0"/>
              <a:ea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0E0BD-1652-7746-BF72-AC7034E72F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0E0BD-1652-7746-BF72-AC7034E72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0E0BD-1652-7746-BF72-AC7034E72F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1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7068-9E6F-CE4F-BB86-EE1BB967691C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45603-71F5-954C-9B6B-89287ADC28F2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6F53-10A2-904D-AF27-E64BDE878F3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7543800" cy="3829050"/>
          </a:xfrm>
        </p:spPr>
        <p:txBody>
          <a:bodyPr/>
          <a:lstStyle>
            <a:lvl1pPr marL="260604" indent="-260604">
              <a:buFont typeface="Wingdings 2" panose="05020102010507070707" pitchFamily="18" charset="2"/>
              <a:buChar char="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F6FE1122-FA1E-444B-89F0-DF7BA5AAB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17824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735528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5326C-E155-DB40-B9B0-8613236E221E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12612" lvl="0" indent="-30945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25224" lvl="1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2pPr>
            <a:lvl3pPr marL="1237835" lvl="2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3pPr>
            <a:lvl4pPr marL="1650446" lvl="3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4pPr>
            <a:lvl5pPr marL="2063058" lvl="4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5pPr>
            <a:lvl6pPr marL="2475670" lvl="5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6pPr>
            <a:lvl7pPr marL="2888281" lvl="6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7pPr>
            <a:lvl8pPr marL="3300893" lvl="7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8pPr>
            <a:lvl9pPr marL="3713504" lvl="8" indent="-286536">
              <a:spcBef>
                <a:spcPts val="1444"/>
              </a:spcBef>
              <a:spcAft>
                <a:spcPts val="14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742792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55038"/>
            <a:ext cx="7772400" cy="1102519"/>
          </a:xfrm>
        </p:spPr>
        <p:txBody>
          <a:bodyPr>
            <a:noAutofit/>
          </a:bodyPr>
          <a:lstStyle>
            <a:lvl1pPr>
              <a:defRPr sz="3319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570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5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33350"/>
            <a:ext cx="9144000" cy="857250"/>
          </a:xfrm>
        </p:spPr>
        <p:txBody>
          <a:bodyPr>
            <a:noAutofit/>
          </a:bodyPr>
          <a:lstStyle>
            <a:lvl1pPr algn="ctr">
              <a:defRPr sz="343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200150"/>
            <a:ext cx="8229600" cy="3810000"/>
          </a:xfrm>
        </p:spPr>
        <p:txBody>
          <a:bodyPr>
            <a:normAutofit/>
          </a:bodyPr>
          <a:lstStyle>
            <a:lvl1pPr>
              <a:defRPr sz="2081"/>
            </a:lvl1pPr>
            <a:lvl2pPr>
              <a:defRPr sz="1800"/>
            </a:lvl2pPr>
            <a:lvl3pPr>
              <a:defRPr sz="1519"/>
            </a:lvl3pPr>
            <a:lvl4pPr>
              <a:defRPr sz="1350"/>
            </a:lvl4pPr>
            <a:lvl5pPr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5029208"/>
            <a:ext cx="47244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0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84"/>
            <a:ext cx="7772400" cy="1021556"/>
          </a:xfrm>
        </p:spPr>
        <p:txBody>
          <a:bodyPr anchor="t"/>
          <a:lstStyle>
            <a:lvl1pPr algn="l">
              <a:defRPr sz="2981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9"/>
            <a:ext cx="7772400" cy="1125140"/>
          </a:xfrm>
        </p:spPr>
        <p:txBody>
          <a:bodyPr anchor="b"/>
          <a:lstStyle>
            <a:lvl1pPr marL="0" indent="0">
              <a:buNone/>
              <a:defRPr sz="1519">
                <a:solidFill>
                  <a:schemeClr val="tx1">
                    <a:tint val="75000"/>
                  </a:schemeClr>
                </a:solidFill>
              </a:defRPr>
            </a:lvl1pPr>
            <a:lvl2pPr marL="3428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4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3pPr>
            <a:lvl4pPr marL="1028646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4pPr>
            <a:lvl5pPr marL="1371529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5pPr>
            <a:lvl6pPr marL="1714410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6pPr>
            <a:lvl7pPr marL="2057294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7pPr>
            <a:lvl8pPr marL="2400174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8pPr>
            <a:lvl9pPr marL="2743057" indent="0">
              <a:buNone/>
              <a:defRPr sz="10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0" y="5029208"/>
            <a:ext cx="47244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13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200156"/>
            <a:ext cx="4038599" cy="3809999"/>
          </a:xfrm>
        </p:spPr>
        <p:txBody>
          <a:bodyPr/>
          <a:lstStyle>
            <a:lvl1pPr>
              <a:defRPr sz="2081"/>
            </a:lvl1pPr>
            <a:lvl2pPr>
              <a:defRPr sz="1800"/>
            </a:lvl2pPr>
            <a:lvl3pPr>
              <a:defRPr sz="1519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200156"/>
            <a:ext cx="4038599" cy="3809999"/>
          </a:xfrm>
        </p:spPr>
        <p:txBody>
          <a:bodyPr/>
          <a:lstStyle>
            <a:lvl1pPr>
              <a:defRPr sz="2081"/>
            </a:lvl1pPr>
            <a:lvl2pPr>
              <a:defRPr sz="1800"/>
            </a:lvl2pPr>
            <a:lvl3pPr>
              <a:defRPr sz="1519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62200" y="5029208"/>
            <a:ext cx="44958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3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338273"/>
            <a:ext cx="4040190" cy="5168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19" b="1"/>
            </a:lvl2pPr>
            <a:lvl3pPr marL="685764" indent="0">
              <a:buNone/>
              <a:defRPr sz="1350" b="1"/>
            </a:lvl3pPr>
            <a:lvl4pPr marL="1028646" indent="0">
              <a:buNone/>
              <a:defRPr sz="1181" b="1"/>
            </a:lvl4pPr>
            <a:lvl5pPr marL="1371529" indent="0">
              <a:buNone/>
              <a:defRPr sz="1181" b="1"/>
            </a:lvl5pPr>
            <a:lvl6pPr marL="1714410" indent="0">
              <a:buNone/>
              <a:defRPr sz="1181" b="1"/>
            </a:lvl6pPr>
            <a:lvl7pPr marL="2057294" indent="0">
              <a:buNone/>
              <a:defRPr sz="1181" b="1"/>
            </a:lvl7pPr>
            <a:lvl8pPr marL="2400174" indent="0">
              <a:buNone/>
              <a:defRPr sz="1181" b="1"/>
            </a:lvl8pPr>
            <a:lvl9pPr marL="2743057" indent="0">
              <a:buNone/>
              <a:defRPr sz="1181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1818084"/>
            <a:ext cx="4040190" cy="3192066"/>
          </a:xfrm>
        </p:spPr>
        <p:txBody>
          <a:bodyPr/>
          <a:lstStyle>
            <a:lvl1pPr>
              <a:defRPr sz="1800"/>
            </a:lvl1pPr>
            <a:lvl2pPr>
              <a:defRPr sz="1519"/>
            </a:lvl2pPr>
            <a:lvl3pPr>
              <a:defRPr sz="1350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338273"/>
            <a:ext cx="4041775" cy="51683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19" b="1"/>
            </a:lvl2pPr>
            <a:lvl3pPr marL="685764" indent="0">
              <a:buNone/>
              <a:defRPr sz="1350" b="1"/>
            </a:lvl3pPr>
            <a:lvl4pPr marL="1028646" indent="0">
              <a:buNone/>
              <a:defRPr sz="1181" b="1"/>
            </a:lvl4pPr>
            <a:lvl5pPr marL="1371529" indent="0">
              <a:buNone/>
              <a:defRPr sz="1181" b="1"/>
            </a:lvl5pPr>
            <a:lvl6pPr marL="1714410" indent="0">
              <a:buNone/>
              <a:defRPr sz="1181" b="1"/>
            </a:lvl6pPr>
            <a:lvl7pPr marL="2057294" indent="0">
              <a:buNone/>
              <a:defRPr sz="1181" b="1"/>
            </a:lvl7pPr>
            <a:lvl8pPr marL="2400174" indent="0">
              <a:buNone/>
              <a:defRPr sz="1181" b="1"/>
            </a:lvl8pPr>
            <a:lvl9pPr marL="2743057" indent="0">
              <a:buNone/>
              <a:defRPr sz="118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818084"/>
            <a:ext cx="4041775" cy="3192066"/>
          </a:xfrm>
        </p:spPr>
        <p:txBody>
          <a:bodyPr/>
          <a:lstStyle>
            <a:lvl1pPr>
              <a:defRPr sz="1800"/>
            </a:lvl1pPr>
            <a:lvl2pPr>
              <a:defRPr sz="1519"/>
            </a:lvl2pPr>
            <a:lvl3pPr>
              <a:defRPr sz="1350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1" y="5029208"/>
            <a:ext cx="45720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7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0121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2777"/>
            <a:ext cx="7886700" cy="3639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C0B8-1F66-9344-AA19-FFAA84B0B667}" type="datetime1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5029208"/>
            <a:ext cx="44958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21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4600" y="5029208"/>
            <a:ext cx="44958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61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95"/>
            <a:ext cx="3008312" cy="871538"/>
          </a:xfrm>
        </p:spPr>
        <p:txBody>
          <a:bodyPr anchor="b"/>
          <a:lstStyle>
            <a:lvl1pPr algn="l">
              <a:defRPr sz="15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8"/>
            <a:ext cx="5111752" cy="4389835"/>
          </a:xfrm>
        </p:spPr>
        <p:txBody>
          <a:bodyPr/>
          <a:lstStyle>
            <a:lvl1pPr>
              <a:defRPr sz="2419"/>
            </a:lvl1pPr>
            <a:lvl2pPr>
              <a:defRPr sz="2081"/>
            </a:lvl2pPr>
            <a:lvl3pPr>
              <a:defRPr sz="1800"/>
            </a:lvl3pPr>
            <a:lvl4pPr>
              <a:defRPr sz="1519"/>
            </a:lvl4pPr>
            <a:lvl5pPr>
              <a:defRPr sz="1519"/>
            </a:lvl5pPr>
            <a:lvl6pPr>
              <a:defRPr sz="1519"/>
            </a:lvl6pPr>
            <a:lvl7pPr>
              <a:defRPr sz="1519"/>
            </a:lvl7pPr>
            <a:lvl8pPr>
              <a:defRPr sz="1519"/>
            </a:lvl8pPr>
            <a:lvl9pPr>
              <a:defRPr sz="15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2" cy="3518297"/>
          </a:xfrm>
        </p:spPr>
        <p:txBody>
          <a:bodyPr/>
          <a:lstStyle>
            <a:lvl1pPr marL="0" indent="0">
              <a:buNone/>
              <a:defRPr sz="1069"/>
            </a:lvl1pPr>
            <a:lvl2pPr marL="342883" indent="0">
              <a:buNone/>
              <a:defRPr sz="900"/>
            </a:lvl2pPr>
            <a:lvl3pPr marL="685764" indent="0">
              <a:buNone/>
              <a:defRPr sz="731"/>
            </a:lvl3pPr>
            <a:lvl4pPr marL="1028646" indent="0">
              <a:buNone/>
              <a:defRPr sz="675"/>
            </a:lvl4pPr>
            <a:lvl5pPr marL="1371529" indent="0">
              <a:buNone/>
              <a:defRPr sz="675"/>
            </a:lvl5pPr>
            <a:lvl6pPr marL="1714410" indent="0">
              <a:buNone/>
              <a:defRPr sz="675"/>
            </a:lvl6pPr>
            <a:lvl7pPr marL="2057294" indent="0">
              <a:buNone/>
              <a:defRPr sz="675"/>
            </a:lvl7pPr>
            <a:lvl8pPr marL="2400174" indent="0">
              <a:buNone/>
              <a:defRPr sz="675"/>
            </a:lvl8pPr>
            <a:lvl9pPr marL="27430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0" y="5029208"/>
            <a:ext cx="47244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7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3600458"/>
            <a:ext cx="5486400" cy="425054"/>
          </a:xfrm>
        </p:spPr>
        <p:txBody>
          <a:bodyPr anchor="b"/>
          <a:lstStyle>
            <a:lvl1pPr algn="l">
              <a:defRPr sz="15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459581"/>
            <a:ext cx="5486400" cy="3086100"/>
          </a:xfrm>
        </p:spPr>
        <p:txBody>
          <a:bodyPr/>
          <a:lstStyle>
            <a:lvl1pPr marL="0" indent="0">
              <a:buNone/>
              <a:defRPr sz="2419"/>
            </a:lvl1pPr>
            <a:lvl2pPr marL="342883" indent="0">
              <a:buNone/>
              <a:defRPr sz="2081"/>
            </a:lvl2pPr>
            <a:lvl3pPr marL="685764" indent="0">
              <a:buNone/>
              <a:defRPr sz="1800"/>
            </a:lvl3pPr>
            <a:lvl4pPr marL="1028646" indent="0">
              <a:buNone/>
              <a:defRPr sz="1519"/>
            </a:lvl4pPr>
            <a:lvl5pPr marL="1371529" indent="0">
              <a:buNone/>
              <a:defRPr sz="1519"/>
            </a:lvl5pPr>
            <a:lvl6pPr marL="1714410" indent="0">
              <a:buNone/>
              <a:defRPr sz="1519"/>
            </a:lvl6pPr>
            <a:lvl7pPr marL="2057294" indent="0">
              <a:buNone/>
              <a:defRPr sz="1519"/>
            </a:lvl7pPr>
            <a:lvl8pPr marL="2400174" indent="0">
              <a:buNone/>
              <a:defRPr sz="1519"/>
            </a:lvl8pPr>
            <a:lvl9pPr marL="2743057" indent="0">
              <a:buNone/>
              <a:defRPr sz="15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4025512"/>
            <a:ext cx="5486400" cy="603647"/>
          </a:xfrm>
        </p:spPr>
        <p:txBody>
          <a:bodyPr/>
          <a:lstStyle>
            <a:lvl1pPr marL="0" indent="0">
              <a:buNone/>
              <a:defRPr sz="1069"/>
            </a:lvl1pPr>
            <a:lvl2pPr marL="342883" indent="0">
              <a:buNone/>
              <a:defRPr sz="900"/>
            </a:lvl2pPr>
            <a:lvl3pPr marL="685764" indent="0">
              <a:buNone/>
              <a:defRPr sz="731"/>
            </a:lvl3pPr>
            <a:lvl4pPr marL="1028646" indent="0">
              <a:buNone/>
              <a:defRPr sz="675"/>
            </a:lvl4pPr>
            <a:lvl5pPr marL="1371529" indent="0">
              <a:buNone/>
              <a:defRPr sz="675"/>
            </a:lvl5pPr>
            <a:lvl6pPr marL="1714410" indent="0">
              <a:buNone/>
              <a:defRPr sz="675"/>
            </a:lvl6pPr>
            <a:lvl7pPr marL="2057294" indent="0">
              <a:buNone/>
              <a:defRPr sz="675"/>
            </a:lvl7pPr>
            <a:lvl8pPr marL="2400174" indent="0">
              <a:buNone/>
              <a:defRPr sz="675"/>
            </a:lvl8pPr>
            <a:lvl9pPr marL="27430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62203" y="5029208"/>
            <a:ext cx="45720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579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9803" y="5029208"/>
            <a:ext cx="48006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97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05986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6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2" y="5029208"/>
            <a:ext cx="4648200" cy="124970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24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12612" lvl="0" indent="-30945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25224" lvl="1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2pPr>
            <a:lvl3pPr marL="1237835" lvl="2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3pPr>
            <a:lvl4pPr marL="1650446" lvl="3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4pPr>
            <a:lvl5pPr marL="2063058" lvl="4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5pPr>
            <a:lvl6pPr marL="2475670" lvl="5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6pPr>
            <a:lvl7pPr marL="2888281" lvl="6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7pPr>
            <a:lvl8pPr marL="3300893" lvl="7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8pPr>
            <a:lvl9pPr marL="3713504" lvl="8" indent="-286536">
              <a:spcBef>
                <a:spcPts val="1444"/>
              </a:spcBef>
              <a:spcAft>
                <a:spcPts val="14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4386555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A0C4-28DE-8E49-AEF3-A96DC6DA1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0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8EBE5-BD73-A64F-8638-76870EA95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625"/>
            </a:lvl1pPr>
            <a:lvl2pPr marL="309467" indent="0" algn="ctr">
              <a:buNone/>
              <a:defRPr sz="1354"/>
            </a:lvl2pPr>
            <a:lvl3pPr marL="618935" indent="0" algn="ctr">
              <a:buNone/>
              <a:defRPr sz="1219"/>
            </a:lvl3pPr>
            <a:lvl4pPr marL="928402" indent="0" algn="ctr">
              <a:buNone/>
              <a:defRPr sz="1083"/>
            </a:lvl4pPr>
            <a:lvl5pPr marL="1237869" indent="0" algn="ctr">
              <a:buNone/>
              <a:defRPr sz="1083"/>
            </a:lvl5pPr>
            <a:lvl6pPr marL="1547336" indent="0" algn="ctr">
              <a:buNone/>
              <a:defRPr sz="1083"/>
            </a:lvl6pPr>
            <a:lvl7pPr marL="1856804" indent="0" algn="ctr">
              <a:buNone/>
              <a:defRPr sz="1083"/>
            </a:lvl7pPr>
            <a:lvl8pPr marL="2166271" indent="0" algn="ctr">
              <a:buNone/>
              <a:defRPr sz="1083"/>
            </a:lvl8pPr>
            <a:lvl9pPr marL="2475738" indent="0" algn="ctr">
              <a:buNone/>
              <a:defRPr sz="10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11A65-7263-9F46-BDA8-0542EE58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ACAD-BF31-574B-BA49-7C1BC283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AD7D0-563C-B24E-BE02-324B23BA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04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2AC0-2099-394D-BD9D-CE1318C4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D4E6-F216-7545-8197-91CF75CE4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095F1-BD94-4549-AF8D-E99641EF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8AE5B-C92D-2B4F-B48B-B4866137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DAC49-4321-C543-930E-965FEFBD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623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89F4-DD9B-4149-BB5D-6D9878DF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0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5B807-C069-4F42-9553-ADC325C9B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1pPr>
            <a:lvl2pPr marL="309467" indent="0">
              <a:buNone/>
              <a:defRPr sz="1354">
                <a:solidFill>
                  <a:schemeClr val="tx1">
                    <a:tint val="75000"/>
                  </a:schemeClr>
                </a:solidFill>
              </a:defRPr>
            </a:lvl2pPr>
            <a:lvl3pPr marL="618935" indent="0">
              <a:buNone/>
              <a:defRPr sz="1219">
                <a:solidFill>
                  <a:schemeClr val="tx1">
                    <a:tint val="75000"/>
                  </a:schemeClr>
                </a:solidFill>
              </a:defRPr>
            </a:lvl3pPr>
            <a:lvl4pPr marL="928402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4pPr>
            <a:lvl5pPr marL="1237869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5pPr>
            <a:lvl6pPr marL="1547336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6pPr>
            <a:lvl7pPr marL="1856804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7pPr>
            <a:lvl8pPr marL="2166271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8pPr>
            <a:lvl9pPr marL="2475738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C8404-FF95-A94B-ADEC-0E5F07F7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6E2A-3DDF-A14E-9301-13E8E0AF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0D62-5787-5D4A-B5E6-817429CE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2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EBBEF-6586-6244-A9E9-F75601DA9C0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4DDC-CB40-FA4C-A54C-469DD03A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31763-80B4-7B4F-831C-2439737A4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C586-6861-0E4D-AC86-76D07FDD2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822C1-A9EF-7048-8596-9D8A760B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3ADE3-402C-EA4B-8078-D411F010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B142D-A487-C743-B955-514B77B9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8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AEE5-9EFA-2647-AF59-CF8F290E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DAC89-84EF-DC47-B815-4D4F20062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1" cy="617934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467" indent="0">
              <a:buNone/>
              <a:defRPr sz="1354" b="1"/>
            </a:lvl2pPr>
            <a:lvl3pPr marL="618935" indent="0">
              <a:buNone/>
              <a:defRPr sz="1219" b="1"/>
            </a:lvl3pPr>
            <a:lvl4pPr marL="928402" indent="0">
              <a:buNone/>
              <a:defRPr sz="1083" b="1"/>
            </a:lvl4pPr>
            <a:lvl5pPr marL="1237869" indent="0">
              <a:buNone/>
              <a:defRPr sz="1083" b="1"/>
            </a:lvl5pPr>
            <a:lvl6pPr marL="1547336" indent="0">
              <a:buNone/>
              <a:defRPr sz="1083" b="1"/>
            </a:lvl6pPr>
            <a:lvl7pPr marL="1856804" indent="0">
              <a:buNone/>
              <a:defRPr sz="1083" b="1"/>
            </a:lvl7pPr>
            <a:lvl8pPr marL="2166271" indent="0">
              <a:buNone/>
              <a:defRPr sz="1083" b="1"/>
            </a:lvl8pPr>
            <a:lvl9pPr marL="2475738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7A69B-E2FF-0B4B-8067-9BB38BE28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6EC4A-F529-0540-A654-C53F7FF08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467" indent="0">
              <a:buNone/>
              <a:defRPr sz="1354" b="1"/>
            </a:lvl2pPr>
            <a:lvl3pPr marL="618935" indent="0">
              <a:buNone/>
              <a:defRPr sz="1219" b="1"/>
            </a:lvl3pPr>
            <a:lvl4pPr marL="928402" indent="0">
              <a:buNone/>
              <a:defRPr sz="1083" b="1"/>
            </a:lvl4pPr>
            <a:lvl5pPr marL="1237869" indent="0">
              <a:buNone/>
              <a:defRPr sz="1083" b="1"/>
            </a:lvl5pPr>
            <a:lvl6pPr marL="1547336" indent="0">
              <a:buNone/>
              <a:defRPr sz="1083" b="1"/>
            </a:lvl6pPr>
            <a:lvl7pPr marL="1856804" indent="0">
              <a:buNone/>
              <a:defRPr sz="1083" b="1"/>
            </a:lvl7pPr>
            <a:lvl8pPr marL="2166271" indent="0">
              <a:buNone/>
              <a:defRPr sz="1083" b="1"/>
            </a:lvl8pPr>
            <a:lvl9pPr marL="2475738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22438-7F2A-9F4E-916E-2A902DCA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562B2-BFD0-8447-83E3-25227184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78680-48B8-F747-9AAF-653742BD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A35F5-2A64-6248-8A23-A3783FA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26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C57E-D744-2246-9BA6-84BA83D9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27391-DA9D-BB48-9F94-C62F4AC3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2892-3228-D446-8B65-98371D24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3292-4261-5349-8AE5-88C58CC4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90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15BC3-8074-3741-AE87-E7EAF1B6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F83C1-B1FA-9646-A2E4-C9F63B0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613F-E48D-4340-8F7C-3934893D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66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4407-1CB4-B542-9B38-FAF992CE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1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7932-B143-C643-8D86-D2B59100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166"/>
            </a:lvl1pPr>
            <a:lvl2pPr>
              <a:defRPr sz="1895"/>
            </a:lvl2pPr>
            <a:lvl3pPr>
              <a:defRPr sz="1625"/>
            </a:lvl3pPr>
            <a:lvl4pPr>
              <a:defRPr sz="1354"/>
            </a:lvl4pPr>
            <a:lvl5pPr>
              <a:defRPr sz="1354"/>
            </a:lvl5pPr>
            <a:lvl6pPr>
              <a:defRPr sz="1354"/>
            </a:lvl6pPr>
            <a:lvl7pPr>
              <a:defRPr sz="1354"/>
            </a:lvl7pPr>
            <a:lvl8pPr>
              <a:defRPr sz="1354"/>
            </a:lvl8pPr>
            <a:lvl9pPr>
              <a:defRPr sz="13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71177-1898-5549-8AD8-949A9A7F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083"/>
            </a:lvl1pPr>
            <a:lvl2pPr marL="309467" indent="0">
              <a:buNone/>
              <a:defRPr sz="948"/>
            </a:lvl2pPr>
            <a:lvl3pPr marL="618935" indent="0">
              <a:buNone/>
              <a:defRPr sz="812"/>
            </a:lvl3pPr>
            <a:lvl4pPr marL="928402" indent="0">
              <a:buNone/>
              <a:defRPr sz="677"/>
            </a:lvl4pPr>
            <a:lvl5pPr marL="1237869" indent="0">
              <a:buNone/>
              <a:defRPr sz="677"/>
            </a:lvl5pPr>
            <a:lvl6pPr marL="1547336" indent="0">
              <a:buNone/>
              <a:defRPr sz="677"/>
            </a:lvl6pPr>
            <a:lvl7pPr marL="1856804" indent="0">
              <a:buNone/>
              <a:defRPr sz="677"/>
            </a:lvl7pPr>
            <a:lvl8pPr marL="2166271" indent="0">
              <a:buNone/>
              <a:defRPr sz="677"/>
            </a:lvl8pPr>
            <a:lvl9pPr marL="2475738" indent="0">
              <a:buNone/>
              <a:defRPr sz="6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61322-4F3F-B840-906B-7C9C507C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C5623-ABE3-B44E-82EE-9FA04C69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BF81C-2E21-804B-BB28-8CE1BD46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87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67C9-18E0-5B46-AF0E-1C5D4E45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1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4474B-E804-6B46-843D-C701943F0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166"/>
            </a:lvl1pPr>
            <a:lvl2pPr marL="309467" indent="0">
              <a:buNone/>
              <a:defRPr sz="1895"/>
            </a:lvl2pPr>
            <a:lvl3pPr marL="618935" indent="0">
              <a:buNone/>
              <a:defRPr sz="1625"/>
            </a:lvl3pPr>
            <a:lvl4pPr marL="928402" indent="0">
              <a:buNone/>
              <a:defRPr sz="1354"/>
            </a:lvl4pPr>
            <a:lvl5pPr marL="1237869" indent="0">
              <a:buNone/>
              <a:defRPr sz="1354"/>
            </a:lvl5pPr>
            <a:lvl6pPr marL="1547336" indent="0">
              <a:buNone/>
              <a:defRPr sz="1354"/>
            </a:lvl6pPr>
            <a:lvl7pPr marL="1856804" indent="0">
              <a:buNone/>
              <a:defRPr sz="1354"/>
            </a:lvl7pPr>
            <a:lvl8pPr marL="2166271" indent="0">
              <a:buNone/>
              <a:defRPr sz="1354"/>
            </a:lvl8pPr>
            <a:lvl9pPr marL="2475738" indent="0">
              <a:buNone/>
              <a:defRPr sz="13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92A03-BBDB-2846-A78A-43DD05FF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083"/>
            </a:lvl1pPr>
            <a:lvl2pPr marL="309467" indent="0">
              <a:buNone/>
              <a:defRPr sz="948"/>
            </a:lvl2pPr>
            <a:lvl3pPr marL="618935" indent="0">
              <a:buNone/>
              <a:defRPr sz="812"/>
            </a:lvl3pPr>
            <a:lvl4pPr marL="928402" indent="0">
              <a:buNone/>
              <a:defRPr sz="677"/>
            </a:lvl4pPr>
            <a:lvl5pPr marL="1237869" indent="0">
              <a:buNone/>
              <a:defRPr sz="677"/>
            </a:lvl5pPr>
            <a:lvl6pPr marL="1547336" indent="0">
              <a:buNone/>
              <a:defRPr sz="677"/>
            </a:lvl6pPr>
            <a:lvl7pPr marL="1856804" indent="0">
              <a:buNone/>
              <a:defRPr sz="677"/>
            </a:lvl7pPr>
            <a:lvl8pPr marL="2166271" indent="0">
              <a:buNone/>
              <a:defRPr sz="677"/>
            </a:lvl8pPr>
            <a:lvl9pPr marL="2475738" indent="0">
              <a:buNone/>
              <a:defRPr sz="6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74D1-EAFC-EA4D-9B26-ED04091C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CEA86-3E5B-5F45-8468-82AB1492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F55F-3A0F-D74D-B205-9329311B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29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98CA-C1A8-4448-ABA9-E36C07E5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79143-611A-5048-BCF2-7F3FAE03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3F0B-D541-2144-A2D8-2D35CA88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43D2-72E5-534D-B603-6CC90DFD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5613-4E1D-4A49-AC76-F569FD1E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706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4CCE6-3CD0-1348-927A-72C7F86D4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FF50B-C21A-654E-8880-F92D0C280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2318-E980-5E40-A55E-9A43F1A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00C68-8C17-5B4A-AE9F-8A3265D6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984E9-F769-9C4E-AD22-172D0797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38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12612" lvl="0" indent="-30945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25224" lvl="1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2pPr>
            <a:lvl3pPr marL="1237835" lvl="2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3pPr>
            <a:lvl4pPr marL="1650446" lvl="3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4pPr>
            <a:lvl5pPr marL="2063058" lvl="4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5pPr>
            <a:lvl6pPr marL="2475670" lvl="5" indent="-286536">
              <a:spcBef>
                <a:spcPts val="1444"/>
              </a:spcBef>
              <a:spcAft>
                <a:spcPts val="0"/>
              </a:spcAft>
              <a:buSzPts val="1400"/>
              <a:buChar char="■"/>
              <a:defRPr/>
            </a:lvl6pPr>
            <a:lvl7pPr marL="2888281" lvl="6" indent="-286536">
              <a:spcBef>
                <a:spcPts val="1444"/>
              </a:spcBef>
              <a:spcAft>
                <a:spcPts val="0"/>
              </a:spcAft>
              <a:buSzPts val="1400"/>
              <a:buChar char="●"/>
              <a:defRPr/>
            </a:lvl7pPr>
            <a:lvl8pPr marL="3300893" lvl="7" indent="-286536">
              <a:spcBef>
                <a:spcPts val="1444"/>
              </a:spcBef>
              <a:spcAft>
                <a:spcPts val="0"/>
              </a:spcAft>
              <a:buSzPts val="1400"/>
              <a:buChar char="○"/>
              <a:defRPr/>
            </a:lvl8pPr>
            <a:lvl9pPr marL="3713504" lvl="8" indent="-286536">
              <a:spcBef>
                <a:spcPts val="1444"/>
              </a:spcBef>
              <a:spcAft>
                <a:spcPts val="14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5612067"/>
      </p:ext>
    </p:extLst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7068-9E6F-CE4F-BB86-EE1BB967691C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B34A-AB67-724B-AF18-ADFA90467E98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0121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2777"/>
            <a:ext cx="7886700" cy="3639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C0B8-1F66-9344-AA19-FFAA84B0B667}" type="datetime1">
              <a:rPr lang="en-US" smtClean="0"/>
              <a:t>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EBBEF-6586-6244-A9E9-F75601DA9C0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298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B34A-AB67-724B-AF18-ADFA90467E98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67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3BAF-4593-734D-BC62-00DD438460AE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8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8127-70DF-B447-A523-3A4A29388A3A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41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3FC2-DEFE-0D4D-B388-421AE26D11C2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4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38E3-457C-BB45-A056-0A2D09368E62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99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83F1-EE4D-874B-98C3-87894E73CFE4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3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45603-71F5-954C-9B6B-89287ADC28F2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1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6F53-10A2-904D-AF27-E64BDE878F3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3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3BAF-4593-734D-BC62-00DD438460AE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7543800" cy="3829050"/>
          </a:xfrm>
        </p:spPr>
        <p:txBody>
          <a:bodyPr/>
          <a:lstStyle>
            <a:lvl1pPr marL="260604" indent="-260604">
              <a:buFont typeface="Wingdings 2" panose="05020102010507070707" pitchFamily="18" charset="2"/>
              <a:buChar char="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fld id="{F6FE1122-FA1E-444B-89F0-DF7BA5AAB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6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17824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735528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5326C-E155-DB40-B9B0-8613236E221E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703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21 -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70AA2-9A83-2E4C-BFE3-CEE963B1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8" y="-8073"/>
            <a:ext cx="9158135" cy="5159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2FDFF-935E-BA40-90F5-65C4A777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35" y="1"/>
            <a:ext cx="9158135" cy="5135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023DB-29A3-1942-B913-EE5BEE758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1" b="-441"/>
          <a:stretch/>
        </p:blipFill>
        <p:spPr>
          <a:xfrm>
            <a:off x="1646349" y="1"/>
            <a:ext cx="7497651" cy="417610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A773D87-2765-2643-9D84-97FA1584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87" y="4139253"/>
            <a:ext cx="267928" cy="368186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5505EF3E-C87A-E640-8EE4-64F89220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59" y="3214419"/>
            <a:ext cx="3782428" cy="13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8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21-Blu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FDA9E-05DC-B043-9D0F-3B9830D0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81"/>
            <a:ext cx="9160044" cy="515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AFAF6-6540-4845-A11A-11499816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75" y="-3255"/>
            <a:ext cx="9178075" cy="514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DF9F-9719-C14B-995E-82BA00C5F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" r="1270"/>
          <a:stretch/>
        </p:blipFill>
        <p:spPr>
          <a:xfrm>
            <a:off x="5204020" y="-24783"/>
            <a:ext cx="3951707" cy="51805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06C88D-9655-0246-B084-5BE465E37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14" y="2071565"/>
            <a:ext cx="4438282" cy="912114"/>
          </a:xfrm>
        </p:spPr>
        <p:txBody>
          <a:bodyPr wrap="square" lIns="0" tIns="0" rIns="0" bIns="0" anchor="t">
            <a:noAutofit/>
          </a:bodyPr>
          <a:lstStyle>
            <a:lvl1pPr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0206A0-42D7-184C-9101-51E2F6471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15" y="3065974"/>
            <a:ext cx="4431422" cy="76791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+mj-lt"/>
              </a:defRPr>
            </a:lvl1pPr>
            <a:lvl2pPr marL="408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160D373D-672C-AE4B-86C0-BCDF27CF6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6" y="913179"/>
            <a:ext cx="2474801" cy="8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26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S21 - 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6CCDF-1DA8-774D-9BE7-3AB7018E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824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C95AD-0A1E-9A45-86A8-6840E398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56" y="0"/>
            <a:ext cx="2858244" cy="51435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314BB8-51E3-FD40-A17E-3A9386F18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098" y="1772355"/>
            <a:ext cx="4047274" cy="14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53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21 - 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29EDDB-2209-6A49-BC8E-3704FA5C658E}"/>
              </a:ext>
            </a:extLst>
          </p:cNvPr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l">
              <a:spcBef>
                <a:spcPts val="900"/>
              </a:spcBef>
            </a:pPr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D63779-4518-D14E-B471-0A7D4B49D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" b="-441"/>
          <a:stretch/>
        </p:blipFill>
        <p:spPr>
          <a:xfrm>
            <a:off x="1646349" y="1"/>
            <a:ext cx="7497651" cy="4176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DB431-D2B6-244B-8B80-4063A248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60" y="4142297"/>
            <a:ext cx="267755" cy="37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3FB16-DB55-774F-9569-53528C651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860" y="3214419"/>
            <a:ext cx="3782427" cy="13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776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S21 - 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29EDDB-2209-6A49-BC8E-3704FA5C658E}"/>
              </a:ext>
            </a:extLst>
          </p:cNvPr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l">
              <a:spcBef>
                <a:spcPts val="900"/>
              </a:spcBef>
            </a:pPr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66DB1-C23B-0A46-90DC-A220E903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61" y="-11722"/>
            <a:ext cx="6834539" cy="3806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6105F4-06DA-5B4E-9357-8FF7F6324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14" y="2886949"/>
            <a:ext cx="4438282" cy="912114"/>
          </a:xfrm>
        </p:spPr>
        <p:txBody>
          <a:bodyPr wrap="square" lIns="0" tIns="0" rIns="0" bIns="0" anchor="t">
            <a:noAutofit/>
          </a:bodyPr>
          <a:lstStyle>
            <a:lvl1pPr>
              <a:defRPr sz="2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FAB125-09C0-3A4D-A2E9-98C5B7658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15" y="3881359"/>
            <a:ext cx="4431422" cy="76791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408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3FA-FED9-434F-B6B2-00AA7E91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9725" y="1726789"/>
            <a:ext cx="2490160" cy="8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21 - 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76619-47CB-2B4A-8757-C2CAB0833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" r="1270"/>
          <a:stretch/>
        </p:blipFill>
        <p:spPr>
          <a:xfrm>
            <a:off x="5204020" y="-24783"/>
            <a:ext cx="3951707" cy="51805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0D0C97-16AA-9A41-8647-4F5023B63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14" y="2071565"/>
            <a:ext cx="4438282" cy="912114"/>
          </a:xfrm>
        </p:spPr>
        <p:txBody>
          <a:bodyPr wrap="square" lIns="0" tIns="0" rIns="0" bIns="0" anchor="t">
            <a:noAutofit/>
          </a:bodyPr>
          <a:lstStyle>
            <a:lvl1pPr>
              <a:defRPr sz="2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05E0EBE-4998-C548-87F3-BD6FEFD65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15" y="3065974"/>
            <a:ext cx="4431422" cy="76791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408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A112E-6807-8F48-857D-B536D14C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9725" y="907594"/>
            <a:ext cx="2490160" cy="8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75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73943"/>
            <a:ext cx="8689122" cy="3445478"/>
          </a:xfrm>
        </p:spPr>
        <p:txBody>
          <a:bodyPr/>
          <a:lstStyle>
            <a:lvl1pPr>
              <a:spcBef>
                <a:spcPts val="1350"/>
              </a:spcBef>
              <a:defRPr>
                <a:latin typeface="+mn-lt"/>
              </a:defRPr>
            </a:lvl1pPr>
            <a:lvl2pPr>
              <a:spcBef>
                <a:spcPts val="1350"/>
              </a:spcBef>
              <a:defRPr>
                <a:latin typeface="+mn-lt"/>
              </a:defRPr>
            </a:lvl2pPr>
            <a:lvl3pPr>
              <a:spcBef>
                <a:spcPts val="1350"/>
              </a:spcBef>
              <a:defRPr>
                <a:latin typeface="+mn-lt"/>
              </a:defRPr>
            </a:lvl3pPr>
            <a:lvl4pPr>
              <a:spcBef>
                <a:spcPts val="1350"/>
              </a:spcBef>
              <a:defRPr>
                <a:latin typeface="+mn-lt"/>
              </a:defRPr>
            </a:lvl4pPr>
            <a:lvl5pPr>
              <a:spcBef>
                <a:spcPts val="1350"/>
              </a:spcBef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B371-5F53-7047-8247-9453F18C14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BCBBF-D1A5-AA4E-80E9-BDC55E55755D}"/>
              </a:ext>
            </a:extLst>
          </p:cNvPr>
          <p:cNvSpPr/>
          <p:nvPr/>
        </p:nvSpPr>
        <p:spPr>
          <a:xfrm>
            <a:off x="7082267" y="4924492"/>
            <a:ext cx="2061734" cy="2190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l">
              <a:spcBef>
                <a:spcPts val="900"/>
              </a:spcBef>
            </a:pPr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BA36768-0E78-C44E-9F80-0C2CD255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450" y="3212892"/>
            <a:ext cx="4218550" cy="19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38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73943"/>
            <a:ext cx="8689122" cy="3445478"/>
          </a:xfrm>
        </p:spPr>
        <p:txBody>
          <a:bodyPr/>
          <a:lstStyle>
            <a:lvl1pPr>
              <a:spcBef>
                <a:spcPts val="1350"/>
              </a:spcBef>
              <a:defRPr>
                <a:latin typeface="+mn-lt"/>
              </a:defRPr>
            </a:lvl1pPr>
            <a:lvl2pPr>
              <a:spcBef>
                <a:spcPts val="1350"/>
              </a:spcBef>
              <a:defRPr>
                <a:latin typeface="+mn-lt"/>
              </a:defRPr>
            </a:lvl2pPr>
            <a:lvl3pPr>
              <a:spcBef>
                <a:spcPts val="1350"/>
              </a:spcBef>
              <a:defRPr>
                <a:latin typeface="+mn-lt"/>
              </a:defRPr>
            </a:lvl3pPr>
            <a:lvl4pPr>
              <a:spcBef>
                <a:spcPts val="1350"/>
              </a:spcBef>
              <a:defRPr>
                <a:latin typeface="+mn-lt"/>
              </a:defRPr>
            </a:lvl4pPr>
            <a:lvl5pPr>
              <a:spcBef>
                <a:spcPts val="1350"/>
              </a:spcBef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B371-5F53-7047-8247-9453F18C1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8127-70DF-B447-A523-3A4A29388A3A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0"/>
            <a:ext cx="9144000" cy="5142161"/>
          </a:xfrm>
          <a:prstGeom prst="rect">
            <a:avLst/>
          </a:prstGeom>
          <a:solidFill>
            <a:srgbClr val="EB1000"/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1" y="2069991"/>
            <a:ext cx="730260" cy="10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0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4447-E4F5-204A-A3AD-0E31471BB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E8820-4DF9-464A-B138-FC765BDD6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E51B5-25CE-1F4D-BCF2-B438D405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2190-38F9-D149-AE86-CD27B8511B9D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F7EE-C124-5C4C-B48E-479B198F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0BC1A-1B71-4C48-9A0B-5CFC0C01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B371-5F53-7047-8247-9453F18C1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3FC2-DEFE-0D4D-B388-421AE26D11C2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38E3-457C-BB45-A056-0A2D09368E62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83F1-EE4D-874B-98C3-87894E73CFE4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76703-F6BF-BC4D-822A-5A0B78ECF6DA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1" r:id="rId2"/>
    <p:sldLayoutId id="2147484662" r:id="rId3"/>
    <p:sldLayoutId id="2147484663" r:id="rId4"/>
    <p:sldLayoutId id="2147484664" r:id="rId5"/>
    <p:sldLayoutId id="2147484665" r:id="rId6"/>
    <p:sldLayoutId id="2147484666" r:id="rId7"/>
    <p:sldLayoutId id="2147484667" r:id="rId8"/>
    <p:sldLayoutId id="2147484668" r:id="rId9"/>
    <p:sldLayoutId id="2147484669" r:id="rId10"/>
    <p:sldLayoutId id="2147484670" r:id="rId11"/>
    <p:sldLayoutId id="2147484587" r:id="rId12"/>
    <p:sldLayoutId id="2147484598" r:id="rId13"/>
    <p:sldLayoutId id="2147484698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33350"/>
            <a:ext cx="9144000" cy="85725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200150"/>
            <a:ext cx="8229600" cy="3810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032734"/>
            <a:ext cx="2133600" cy="121444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032734"/>
            <a:ext cx="2895600" cy="121444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64"/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032734"/>
            <a:ext cx="2133600" cy="121444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506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685764"/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6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77" r:id="rId5"/>
    <p:sldLayoutId id="2147484678" r:id="rId6"/>
    <p:sldLayoutId id="2147484679" r:id="rId7"/>
    <p:sldLayoutId id="2147484680" r:id="rId8"/>
    <p:sldLayoutId id="2147484681" r:id="rId9"/>
    <p:sldLayoutId id="2147484682" r:id="rId10"/>
    <p:sldLayoutId id="2147484683" r:id="rId11"/>
    <p:sldLayoutId id="2147484684" r:id="rId12"/>
  </p:sldLayoutIdLst>
  <p:hf sldNum="0" hdr="0" ftr="0" dt="0"/>
  <p:txStyles>
    <p:titleStyle>
      <a:lvl1pPr algn="ctr" defTabSz="685764" rtl="0" eaLnBrk="1" latinLnBrk="0" hangingPunct="1">
        <a:spcBef>
          <a:spcPct val="0"/>
        </a:spcBef>
        <a:buNone/>
        <a:defRPr sz="2981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257162" indent="-257162" algn="l" defTabSz="68576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081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557184" indent="-214302" algn="l" defTabSz="68576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57207" indent="-171441" algn="l" defTabSz="68576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15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200087" indent="-171441" algn="l" defTabSz="685764" rtl="0" eaLnBrk="1" latinLnBrk="0" hangingPunct="1">
        <a:spcBef>
          <a:spcPct val="20000"/>
        </a:spcBef>
        <a:buFont typeface="Arial" pitchFamily="34" charset="0"/>
        <a:buChar char="–"/>
        <a:defRPr lang="en-US" sz="135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542968" indent="-171441" algn="l" defTabSz="685764" rtl="0" eaLnBrk="1" latinLnBrk="0" hangingPunct="1">
        <a:spcBef>
          <a:spcPct val="20000"/>
        </a:spcBef>
        <a:buFont typeface="Arial" pitchFamily="34" charset="0"/>
        <a:buChar char="»"/>
        <a:defRPr lang="en-US" sz="135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885851" indent="-171441" algn="l" defTabSz="685764" rtl="0" eaLnBrk="1" latinLnBrk="0" hangingPunct="1">
        <a:spcBef>
          <a:spcPct val="20000"/>
        </a:spcBef>
        <a:buFont typeface="Arial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3" indent="-171441" algn="l" defTabSz="685764" rtl="0" eaLnBrk="1" latinLnBrk="0" hangingPunct="1">
        <a:spcBef>
          <a:spcPct val="20000"/>
        </a:spcBef>
        <a:buFont typeface="Arial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6" indent="-171441" algn="l" defTabSz="685764" rtl="0" eaLnBrk="1" latinLnBrk="0" hangingPunct="1">
        <a:spcBef>
          <a:spcPct val="20000"/>
        </a:spcBef>
        <a:buFont typeface="Arial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2914497" indent="-171441" algn="l" defTabSz="685764" rtl="0" eaLnBrk="1" latinLnBrk="0" hangingPunct="1">
        <a:spcBef>
          <a:spcPct val="20000"/>
        </a:spcBef>
        <a:buFont typeface="Arial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4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6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9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0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4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4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57" algn="l" defTabSz="68576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3C05-54C1-C249-8479-6D2904AD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B0D11-7BA9-3746-A5D0-39B2A6CB1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ADE1A-D600-6A4C-8902-865689FBC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7892D-D937-0F4E-8849-8E97B565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4"/>
            <a:r>
              <a:rPr lang="en-US">
                <a:solidFill>
                  <a:prstClr val="black">
                    <a:tint val="75000"/>
                  </a:prstClr>
                </a:solidFill>
              </a:rPr>
              <a:t>Marinka Zitnik - https://zitniklab.hms.harvard.edu - March 11,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051C6-4DDA-BA43-AAD8-C1B8F2F11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4"/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76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4" r:id="rId9"/>
    <p:sldLayoutId id="2147484695" r:id="rId10"/>
    <p:sldLayoutId id="2147484696" r:id="rId11"/>
    <p:sldLayoutId id="2147484697" r:id="rId12"/>
  </p:sldLayoutIdLst>
  <p:hf sldNum="0" hdr="0" ftr="0" dt="0"/>
  <p:txStyles>
    <p:titleStyle>
      <a:lvl1pPr algn="l" defTabSz="618935" rtl="0" eaLnBrk="1" latinLnBrk="0" hangingPunct="1">
        <a:lnSpc>
          <a:spcPct val="90000"/>
        </a:lnSpc>
        <a:spcBef>
          <a:spcPct val="0"/>
        </a:spcBef>
        <a:buNone/>
        <a:defRPr sz="29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734" indent="-154734" algn="l" defTabSz="618935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1pPr>
      <a:lvl2pPr marL="464201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773669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354" kern="1200">
          <a:solidFill>
            <a:schemeClr val="tx1"/>
          </a:solidFill>
          <a:latin typeface="+mn-lt"/>
          <a:ea typeface="+mn-ea"/>
          <a:cs typeface="+mn-cs"/>
        </a:defRPr>
      </a:lvl3pPr>
      <a:lvl4pPr marL="1083136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392603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702070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2011538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321005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630472" indent="-154734" algn="l" defTabSz="618935" rtl="0" eaLnBrk="1" latinLnBrk="0" hangingPunct="1">
        <a:lnSpc>
          <a:spcPct val="90000"/>
        </a:lnSpc>
        <a:spcBef>
          <a:spcPts val="338"/>
        </a:spcBef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467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8935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402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7869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336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6804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271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5738" algn="l" defTabSz="618935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76703-F6BF-BC4D-822A-5A0B78ECF6DA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E1122-FA1E-444B-89F0-DF7BA5AA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2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808" y="4896658"/>
            <a:ext cx="140593" cy="19354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0895" y="4924494"/>
            <a:ext cx="3243905" cy="135889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6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0045" y="4929334"/>
            <a:ext cx="423911" cy="126206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600">
                <a:solidFill>
                  <a:srgbClr val="808080"/>
                </a:solidFill>
              </a:defRPr>
            </a:lvl1pPr>
          </a:lstStyle>
          <a:p>
            <a:fld id="{BA0FB371-5F53-7047-8247-9453F18C149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1" y="215630"/>
            <a:ext cx="8686800" cy="505889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1" y="894159"/>
            <a:ext cx="8686800" cy="37719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/>
        </p:nvSpPr>
        <p:spPr>
          <a:xfrm>
            <a:off x="6978953" y="4920272"/>
            <a:ext cx="1950212" cy="205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808080"/>
                </a:solidFill>
                <a:latin typeface="Adobe Clean" panose="020B0503020404020204" pitchFamily="34" charset="0"/>
              </a:rPr>
              <a:t>© 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/>
        </p:nvSpPr>
        <p:spPr>
          <a:xfrm>
            <a:off x="2220071" y="-414631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/>
        </p:nvSpPr>
        <p:spPr>
          <a:xfrm>
            <a:off x="4508874" y="-414631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/>
        </p:nvSpPr>
        <p:spPr>
          <a:xfrm>
            <a:off x="6788352" y="-414631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/>
        </p:nvSpPr>
        <p:spPr>
          <a:xfrm>
            <a:off x="-380746" y="2803364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/>
        </p:nvCxnSpPr>
        <p:spPr>
          <a:xfrm>
            <a:off x="6096001" y="-252308"/>
            <a:ext cx="0" cy="177101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/>
        </p:nvCxnSpPr>
        <p:spPr>
          <a:xfrm>
            <a:off x="3050503" y="-252308"/>
            <a:ext cx="0" cy="177101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/>
        </p:nvSpPr>
        <p:spPr>
          <a:xfrm>
            <a:off x="6030935" y="-414631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/>
        </p:nvSpPr>
        <p:spPr>
          <a:xfrm>
            <a:off x="2990131" y="-414631"/>
            <a:ext cx="133050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5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/>
        </p:nvCxnSpPr>
        <p:spPr>
          <a:xfrm>
            <a:off x="2286000" y="-252308"/>
            <a:ext cx="0" cy="177101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/>
        </p:nvCxnSpPr>
        <p:spPr>
          <a:xfrm>
            <a:off x="4571999" y="-252308"/>
            <a:ext cx="0" cy="177101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/>
        </p:nvCxnSpPr>
        <p:spPr>
          <a:xfrm>
            <a:off x="6857999" y="-252308"/>
            <a:ext cx="0" cy="177101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/>
        </p:nvCxnSpPr>
        <p:spPr>
          <a:xfrm>
            <a:off x="-237607" y="2861072"/>
            <a:ext cx="17208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/>
        </p:nvSpPr>
        <p:spPr>
          <a:xfrm>
            <a:off x="101944" y="-412082"/>
            <a:ext cx="174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6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/>
        </p:nvSpPr>
        <p:spPr>
          <a:xfrm>
            <a:off x="9254007" y="1192"/>
            <a:ext cx="51419" cy="894159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bIns="68580" rtlCol="0" anchor="ctr"/>
          <a:lstStyle/>
          <a:p>
            <a:pPr algn="l">
              <a:spcBef>
                <a:spcPts val="900"/>
              </a:spcBef>
            </a:pPr>
            <a:endParaRPr lang="en-US" sz="105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/>
        </p:nvSpPr>
        <p:spPr>
          <a:xfrm>
            <a:off x="9254007" y="4830366"/>
            <a:ext cx="51419" cy="313134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bIns="68580" rtlCol="0" anchor="ctr"/>
          <a:lstStyle/>
          <a:p>
            <a:pPr algn="l">
              <a:spcBef>
                <a:spcPts val="900"/>
              </a:spcBef>
            </a:pPr>
            <a:endParaRPr lang="en-US" sz="105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/>
        </p:nvSpPr>
        <p:spPr>
          <a:xfrm>
            <a:off x="9254007" y="895350"/>
            <a:ext cx="51419" cy="3936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8580" bIns="68580" rtlCol="0" anchor="ctr"/>
          <a:lstStyle/>
          <a:p>
            <a:pPr algn="l">
              <a:spcBef>
                <a:spcPts val="900"/>
              </a:spcBef>
            </a:pPr>
            <a:endParaRPr lang="en-US" sz="105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/>
        </p:nvSpPr>
        <p:spPr>
          <a:xfrm>
            <a:off x="9369454" y="332856"/>
            <a:ext cx="17472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685800" rtl="0" eaLnBrk="1" latinLnBrk="0" hangingPunct="1"/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/>
        </p:nvSpPr>
        <p:spPr>
          <a:xfrm>
            <a:off x="9369454" y="4871518"/>
            <a:ext cx="26129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685800" rtl="0" eaLnBrk="1" latinLnBrk="0" hangingPunct="1"/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/>
        </p:nvSpPr>
        <p:spPr>
          <a:xfrm>
            <a:off x="9369455" y="2722401"/>
            <a:ext cx="31739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685800" rtl="0" eaLnBrk="1" latinLnBrk="0" hangingPunct="1"/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75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/>
        </p:nvCxnSpPr>
        <p:spPr>
          <a:xfrm>
            <a:off x="9254007" y="4830366"/>
            <a:ext cx="514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/>
        </p:nvCxnSpPr>
        <p:spPr>
          <a:xfrm>
            <a:off x="9254007" y="895349"/>
            <a:ext cx="514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2E2F7AF6-B706-4153-AF2C-F3C2817BCF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4985" y="4933858"/>
            <a:ext cx="425307" cy="1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3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</p:sldLayoutIdLst>
  <p:txStyles>
    <p:titleStyle>
      <a:lvl1pPr algn="l" defTabSz="816218" rtl="0" eaLnBrk="1" latinLnBrk="0" hangingPunct="1">
        <a:spcBef>
          <a:spcPct val="0"/>
        </a:spcBef>
        <a:buNone/>
        <a:defRPr sz="21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05979" indent="-198835" algn="l" defTabSz="816218" rtl="0" eaLnBrk="1" latinLnBrk="0" hangingPunct="1">
        <a:spcBef>
          <a:spcPts val="536"/>
        </a:spcBef>
        <a:buClr>
          <a:schemeClr val="tx1"/>
        </a:buClr>
        <a:buSzPct val="70000"/>
        <a:buFont typeface="Wingdings" pitchFamily="2" charset="2"/>
        <a:buChar char="§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3777" indent="-206889" algn="l" defTabSz="816218" rtl="0" eaLnBrk="1" latinLnBrk="0" hangingPunct="1">
        <a:spcBef>
          <a:spcPts val="536"/>
        </a:spcBef>
        <a:buClr>
          <a:schemeClr val="tx1"/>
        </a:buClr>
        <a:buSzPct val="70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3984" indent="-150207" algn="l" defTabSz="816218" rtl="0" eaLnBrk="1" latinLnBrk="0" hangingPunct="1">
        <a:spcBef>
          <a:spcPts val="536"/>
        </a:spcBef>
        <a:buClr>
          <a:schemeClr val="tx1"/>
        </a:buClr>
        <a:buSzPct val="70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12775" indent="-148790" algn="l" defTabSz="816218" rtl="0" eaLnBrk="1" latinLnBrk="0" hangingPunct="1">
        <a:spcBef>
          <a:spcPts val="536"/>
        </a:spcBef>
        <a:buClr>
          <a:schemeClr val="tx1"/>
        </a:buClr>
        <a:buSzPct val="70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816218" indent="-103445" algn="l" defTabSz="816218" rtl="0" eaLnBrk="1" latinLnBrk="0" hangingPunct="1">
        <a:spcBef>
          <a:spcPts val="536"/>
        </a:spcBef>
        <a:buClr>
          <a:schemeClr val="tx1"/>
        </a:buClr>
        <a:buSzPct val="70000"/>
        <a:buFont typeface="Wingdings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244599" indent="-204055" algn="l" defTabSz="81621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708" indent="-204055" algn="l" defTabSz="81621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817" indent="-204055" algn="l" defTabSz="81621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926" indent="-204055" algn="l" defTabSz="81621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8109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16218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24327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32436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40545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48654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56763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64872" algn="l" defTabSz="816218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png"/><Relationship Id="rId5" Type="http://schemas.openxmlformats.org/officeDocument/2006/relationships/hyperlink" Target="http://chirag126.github.io/" TargetMode="External"/><Relationship Id="rId4" Type="http://schemas.openxmlformats.org/officeDocument/2006/relationships/hyperlink" Target="mailto:chiragagarwall12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22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DDAAEA-0690-2750-2E90-A906AE7FB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r="-34" b="6781"/>
          <a:stretch/>
        </p:blipFill>
        <p:spPr bwMode="auto">
          <a:xfrm>
            <a:off x="-1" y="0"/>
            <a:ext cx="9144001" cy="51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A383E-F5D3-34EA-1A84-07B252010073}"/>
              </a:ext>
            </a:extLst>
          </p:cNvPr>
          <p:cNvSpPr txBox="1"/>
          <p:nvPr/>
        </p:nvSpPr>
        <p:spPr>
          <a:xfrm>
            <a:off x="124120" y="69087"/>
            <a:ext cx="901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1200" b="1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LIME</a:t>
            </a:r>
            <a:endParaRPr lang="en-US" sz="900" b="1" dirty="0">
              <a:solidFill>
                <a:prstClr val="black"/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56228-8A23-99A8-48E8-BD164E88DDC8}"/>
              </a:ext>
            </a:extLst>
          </p:cNvPr>
          <p:cNvSpPr txBox="1"/>
          <p:nvPr/>
        </p:nvSpPr>
        <p:spPr>
          <a:xfrm>
            <a:off x="8124644" y="22921"/>
            <a:ext cx="979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1200" b="1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SHAP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53AC6-C054-BA12-BEA1-467B0C0623F9}"/>
              </a:ext>
            </a:extLst>
          </p:cNvPr>
          <p:cNvSpPr txBox="1"/>
          <p:nvPr/>
        </p:nvSpPr>
        <p:spPr>
          <a:xfrm>
            <a:off x="5723869" y="862506"/>
            <a:ext cx="194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1200" b="1" dirty="0">
                <a:solidFill>
                  <a:schemeClr val="tx1">
                    <a:alpha val="28940"/>
                  </a:schemeClr>
                </a:solidFill>
                <a:latin typeface="Helvetica Neue Light" charset="0"/>
                <a:ea typeface="Helvetica Neue Light" charset="0"/>
              </a:rPr>
              <a:t>SmoothGrad</a:t>
            </a:r>
            <a:endParaRPr lang="en-US" sz="600" b="1" dirty="0">
              <a:solidFill>
                <a:schemeClr val="tx1">
                  <a:alpha val="2894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36EDE-1DD0-6200-8074-D6C6E4BC701B}"/>
              </a:ext>
            </a:extLst>
          </p:cNvPr>
          <p:cNvSpPr txBox="1"/>
          <p:nvPr/>
        </p:nvSpPr>
        <p:spPr>
          <a:xfrm>
            <a:off x="4438168" y="253753"/>
            <a:ext cx="52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1200" b="1" dirty="0">
                <a:solidFill>
                  <a:schemeClr val="tx1">
                    <a:alpha val="28940"/>
                  </a:schemeClr>
                </a:solidFill>
                <a:latin typeface="Helvetica Neue Light" charset="0"/>
                <a:ea typeface="Helvetica Neue Light" charset="0"/>
              </a:rPr>
              <a:t>IG</a:t>
            </a:r>
            <a:endParaRPr lang="en-US" sz="700" b="1" dirty="0">
              <a:solidFill>
                <a:schemeClr val="tx1">
                  <a:alpha val="2894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B12F2-3ACF-0485-B516-C830F586D701}"/>
              </a:ext>
            </a:extLst>
          </p:cNvPr>
          <p:cNvSpPr txBox="1"/>
          <p:nvPr/>
        </p:nvSpPr>
        <p:spPr>
          <a:xfrm>
            <a:off x="1747615" y="862505"/>
            <a:ext cx="1552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1200" b="1" dirty="0">
                <a:solidFill>
                  <a:schemeClr val="tx1">
                    <a:alpha val="28940"/>
                  </a:schemeClr>
                </a:solidFill>
                <a:latin typeface="Helvetica Neue Light" charset="0"/>
                <a:ea typeface="Helvetica Neue Light" charset="0"/>
              </a:rPr>
              <a:t>GradCAM</a:t>
            </a:r>
            <a:endParaRPr lang="en-US" sz="700" b="1" dirty="0">
              <a:solidFill>
                <a:schemeClr val="tx1">
                  <a:alpha val="2894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55D0C-20E0-3570-A298-8ABFE80CD688}"/>
              </a:ext>
            </a:extLst>
          </p:cNvPr>
          <p:cNvSpPr txBox="1"/>
          <p:nvPr/>
        </p:nvSpPr>
        <p:spPr>
          <a:xfrm>
            <a:off x="2696096" y="1490375"/>
            <a:ext cx="232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98"/>
            <a:r>
              <a:rPr lang="en-US" sz="2400" b="1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ML Developer and Practitioner</a:t>
            </a:r>
            <a:endParaRPr lang="en-US" sz="1050" b="1" dirty="0">
              <a:solidFill>
                <a:prstClr val="black"/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A29F5-7D01-1D2F-AF18-1C462A4E5CCD}"/>
              </a:ext>
            </a:extLst>
          </p:cNvPr>
          <p:cNvSpPr txBox="1"/>
          <p:nvPr/>
        </p:nvSpPr>
        <p:spPr>
          <a:xfrm>
            <a:off x="39595" y="3002665"/>
            <a:ext cx="46924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+mj-cs"/>
                <a:rtl val="0"/>
              </a:rPr>
              <a:t>Exploring the Explanation Landscape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3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"/>
          <p:cNvSpPr txBox="1">
            <a:spLocks/>
          </p:cNvSpPr>
          <p:nvPr/>
        </p:nvSpPr>
        <p:spPr>
          <a:xfrm>
            <a:off x="423788" y="2043112"/>
            <a:ext cx="8296424" cy="1057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+mj-cs"/>
              </a:rPr>
              <a:t>How do we </a:t>
            </a:r>
            <a:r>
              <a:rPr lang="en-US" sz="3200" u="sng" dirty="0">
                <a:solidFill>
                  <a:srgbClr val="AB0015"/>
                </a:solidFill>
                <a:latin typeface="Helvetica Neue Light" charset="0"/>
                <a:ea typeface="Helvetica Neue Light" charset="0"/>
                <a:cs typeface="+mj-cs"/>
              </a:rPr>
              <a:t>pick</a:t>
            </a:r>
            <a:r>
              <a:rPr lang="en-US" sz="3200" b="0" dirty="0">
                <a:solidFill>
                  <a:srgbClr val="AB0015"/>
                </a:solidFill>
                <a:latin typeface="Helvetica Neue Light" charset="0"/>
                <a:ea typeface="Helvetica Neue Light" charset="0"/>
                <a:cs typeface="+mj-cs"/>
              </a:rPr>
              <a:t> </a:t>
            </a:r>
            <a:r>
              <a:rPr lang="en-US" sz="3200" b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+mj-cs"/>
              </a:rPr>
              <a:t>an explanation method from the XAI landscape?</a:t>
            </a:r>
            <a:endParaRPr lang="en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8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6C30-75E6-504C-B33A-F384C0F6100A}"/>
              </a:ext>
            </a:extLst>
          </p:cNvPr>
          <p:cNvSpPr txBox="1"/>
          <p:nvPr/>
        </p:nvSpPr>
        <p:spPr>
          <a:xfrm>
            <a:off x="1657351" y="2706528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CD5008-30C6-9E46-A6FD-838D9F19A8B7}"/>
              </a:ext>
            </a:extLst>
          </p:cNvPr>
          <p:cNvSpPr/>
          <p:nvPr/>
        </p:nvSpPr>
        <p:spPr>
          <a:xfrm>
            <a:off x="667120" y="1250827"/>
            <a:ext cx="79567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81000"/>
              <a:buFont typeface="Wingdings" pitchFamily="2" charset="2"/>
              <a:buChar char="q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OpenXAI provides an automated end-to-end pipeline that simplifies and standardizes the evaluation of post hoc explanation methods</a:t>
            </a:r>
            <a:b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 marL="342900" indent="-342900">
              <a:buClr>
                <a:srgbClr val="C00000"/>
              </a:buClr>
              <a:buSzPct val="81000"/>
              <a:buFont typeface="Wingdings" pitchFamily="2" charset="2"/>
              <a:buChar char="q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OpenXAI promotes transparency and reproducibility in benchmarking explanation methods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5B333-4D56-CF09-6AEB-B683869C1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4" t="18561" r="-13714" b="28605"/>
          <a:stretch/>
        </p:blipFill>
        <p:spPr>
          <a:xfrm>
            <a:off x="0" y="0"/>
            <a:ext cx="10607041" cy="719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CC819-E1A1-DB64-EF51-F39379BEF7A2}"/>
              </a:ext>
            </a:extLst>
          </p:cNvPr>
          <p:cNvSpPr txBox="1"/>
          <p:nvPr/>
        </p:nvSpPr>
        <p:spPr>
          <a:xfrm>
            <a:off x="6567015" y="4642671"/>
            <a:ext cx="24453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https://</a:t>
            </a:r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github.com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/AI4LIFE-GROUP/OpenXAI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8B301-92CF-F782-431C-0FBFFA55480B}"/>
              </a:ext>
            </a:extLst>
          </p:cNvPr>
          <p:cNvSpPr txBox="1"/>
          <p:nvPr/>
        </p:nvSpPr>
        <p:spPr>
          <a:xfrm>
            <a:off x="2396836" y="4873503"/>
            <a:ext cx="67471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C. Agarwal et al., 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OpenXAI: Towards a Transparent Evaluation of Model Explanations, </a:t>
            </a:r>
            <a:r>
              <a:rPr lang="en-IN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NeurIPS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 Datasets and Benchmark Track’2022.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1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20" y="1281307"/>
            <a:ext cx="7997909" cy="2898807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A flexible synthetic data generator and a collection of diverse 7 real-world datasets, 16 pre-trained models, and 6 state-of-the-art explanation methods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Open-source implementations of 22 quantitative metrics for evaluating faithfulness, stability (robustness), and fairness of explanation methods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First-ever public XAI leaderboards to benchmark explanation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OpenXAI’s Key Components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8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XAI ready Dataloaders and Models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9EFF9-BFD7-98CF-C6DA-A5A2EC53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0"/>
          <a:stretch/>
        </p:blipFill>
        <p:spPr>
          <a:xfrm>
            <a:off x="330065" y="1417669"/>
            <a:ext cx="8483869" cy="10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063" y="2801217"/>
            <a:ext cx="8638677" cy="351141"/>
          </a:xfrm>
        </p:spPr>
        <p:txBody>
          <a:bodyPr>
            <a:normAutofit/>
          </a:bodyPr>
          <a:lstStyle/>
          <a:p>
            <a:pPr marL="0" indent="0">
              <a:buClr>
                <a:srgbClr val="B80016"/>
              </a:buClr>
              <a:buSzPct val="81000"/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OpenXAI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provides pre-trained models for readily benchmarking explanation methods.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XAI ready Dataloaders and Models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9EFF9-BFD7-98CF-C6DA-A5A2EC53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0"/>
          <a:stretch/>
        </p:blipFill>
        <p:spPr>
          <a:xfrm>
            <a:off x="330065" y="1417669"/>
            <a:ext cx="8483869" cy="1074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930CA-8D4C-D869-315E-B114FCCB9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58"/>
          <a:stretch/>
        </p:blipFill>
        <p:spPr>
          <a:xfrm>
            <a:off x="330063" y="3436953"/>
            <a:ext cx="8483869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80" y="1250828"/>
            <a:ext cx="7997909" cy="703987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OpenXAI provides ready-to-use implementations of six state-of-the-art feature attribution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3965827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OpenXAI Explainers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4A0D3-9FE0-BE55-F7F5-7FAC60D7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17"/>
          <a:stretch/>
        </p:blipFill>
        <p:spPr>
          <a:xfrm>
            <a:off x="521970" y="2045675"/>
            <a:ext cx="8100060" cy="8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3965827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OpenXAI Explainers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02006-7B74-E866-4173-DF4B7BF7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927979"/>
            <a:ext cx="371856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20" y="1281307"/>
            <a:ext cx="7997909" cy="1012313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OpenXAI provides implementations and ready-to-use APIs for a set of 22 quantitative metrics proposed by prior research to evaluate the faithfulness, stability, and fairness of explanation 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OpenXAI’s Evaluation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DEC5B-E39A-1671-5455-B02C70E5D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33"/>
          <a:stretch/>
        </p:blipFill>
        <p:spPr>
          <a:xfrm>
            <a:off x="609600" y="2293620"/>
            <a:ext cx="7924800" cy="7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err="1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OpenXAI’s</a:t>
            </a:r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 Leaderboard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82039B-4488-70EE-2042-488D8F58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20" y="1281307"/>
            <a:ext cx="7997909" cy="2886833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LIME produces more faithful (+24.9%) explanations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Across all real-world datasets, SmoothGrad achieves 63.2% higher RRS values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Exploring the landscape using OpenXAI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B6258-4DA5-6A5C-AB61-0E32A88A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" y="2724723"/>
            <a:ext cx="6941820" cy="19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6C30-75E6-504C-B33A-F384C0F6100A}"/>
              </a:ext>
            </a:extLst>
          </p:cNvPr>
          <p:cNvSpPr txBox="1"/>
          <p:nvPr/>
        </p:nvSpPr>
        <p:spPr>
          <a:xfrm>
            <a:off x="1657351" y="2706528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9D9260-46DE-2F49-651F-5F51047D868E}"/>
              </a:ext>
            </a:extLst>
          </p:cNvPr>
          <p:cNvSpPr txBox="1">
            <a:spLocks/>
          </p:cNvSpPr>
          <p:nvPr/>
        </p:nvSpPr>
        <p:spPr>
          <a:xfrm>
            <a:off x="445891" y="133350"/>
            <a:ext cx="8252222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352" rtl="0" eaLnBrk="1" latinLnBrk="0" hangingPunct="1">
              <a:spcBef>
                <a:spcPct val="0"/>
              </a:spcBef>
              <a:buNone/>
              <a:defRPr sz="4575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l"/>
            <a:r>
              <a:rPr lang="en-GB" sz="3400" dirty="0">
                <a:solidFill>
                  <a:srgbClr val="AB0015"/>
                </a:solidFill>
                <a:cs typeface="+mj-cs"/>
                <a:rtl val="0"/>
              </a:rPr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A6554F-D0B7-DDDB-9F84-A60C6F9C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20" y="1281307"/>
            <a:ext cx="7997909" cy="2898807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Reliability pillars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OpenXAI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Is OpenXAI all you need?</a:t>
            </a:r>
            <a:b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New directions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20" y="1281307"/>
            <a:ext cx="8421284" cy="3609780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How to benchmark different non-perturbation-based explanation methods?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Benchmarking explanations on other modalities</a:t>
            </a:r>
          </a:p>
          <a:p>
            <a:pPr lvl="1"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Vision (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Quantus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)</a:t>
            </a:r>
          </a:p>
          <a:p>
            <a:pPr lvl="1"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NLP (</a:t>
            </a:r>
            <a:r>
              <a:rPr lang="en-I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e-</a:t>
            </a:r>
            <a:r>
              <a:rPr lang="en-IN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ViL</a:t>
            </a:r>
            <a:r>
              <a:rPr lang="en-I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)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 lvl="1"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Graphs (</a:t>
            </a: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GraphXAI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9102378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Is OpenXAI all you need?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DDFDB-AADF-BD0B-982F-E825FF22F5EB}"/>
              </a:ext>
            </a:extLst>
          </p:cNvPr>
          <p:cNvSpPr txBox="1"/>
          <p:nvPr/>
        </p:nvSpPr>
        <p:spPr>
          <a:xfrm>
            <a:off x="2201434" y="4635669"/>
            <a:ext cx="7034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C. Agarwal et al., 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Evaluating Explainability for Graph Neural Networks, Nature Scientific Data’2023</a:t>
            </a:r>
          </a:p>
          <a:p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M. </a:t>
            </a:r>
            <a:r>
              <a:rPr lang="en-IN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Kayser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 et al., e-</a:t>
            </a:r>
            <a:r>
              <a:rPr lang="en-IN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ViL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: A Dataset and Benchmark for Natural Language Explanations in Vision-Language Tasks, ICCV’2021</a:t>
            </a:r>
            <a:b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</a:b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A. </a:t>
            </a:r>
            <a:r>
              <a:rPr lang="en-IN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Hedstrom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 et al., </a:t>
            </a:r>
            <a:r>
              <a:rPr lang="en-IN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Quantus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: An Explainable AI Toolkit for Responsible Evaluation of Neural Network Explanations and Beyond, JMLR’2023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20" y="1281307"/>
            <a:ext cx="8421284" cy="3147258"/>
          </a:xfrm>
        </p:spPr>
        <p:txBody>
          <a:bodyPr>
            <a:normAutofit/>
          </a:bodyPr>
          <a:lstStyle/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  Training models using Explanation Feedbacks</a:t>
            </a:r>
            <a:b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  Differentiable Explainable Curricula for RL Agents</a:t>
            </a:r>
            <a:b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B80016"/>
              </a:buClr>
              <a:buSzPct val="81000"/>
              <a:buFont typeface="Wingdings" pitchFamily="2" charset="2"/>
              <a:buChar char="q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   Learning Hierarchical and Multi-modal Explanations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89D3C6-CE31-114A-B5FD-2F21C0F1E464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5746730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New directions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8D503FE-A75C-6C4B-ADD4-541E146F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10" y="252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56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6C30-75E6-504C-B33A-F384C0F6100A}"/>
              </a:ext>
            </a:extLst>
          </p:cNvPr>
          <p:cNvSpPr txBox="1"/>
          <p:nvPr/>
        </p:nvSpPr>
        <p:spPr>
          <a:xfrm>
            <a:off x="1657351" y="2706528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Google Shape;270;p39">
            <a:extLst>
              <a:ext uri="{FF2B5EF4-FFF2-40B4-BE49-F238E27FC236}">
                <a16:creationId xmlns:a16="http://schemas.microsoft.com/office/drawing/2014/main" id="{D826A059-4533-7248-8967-767F4456F7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3944" y="1578902"/>
            <a:ext cx="2498232" cy="16779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E15037-F4CE-854F-9732-CF037AC5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49" y="1071071"/>
            <a:ext cx="5095360" cy="1365901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SzPct val="63000"/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 </a:t>
            </a:r>
            <a:r>
              <a:rPr lang="en-US" sz="1600" dirty="0">
                <a:latin typeface="Helvetica Neue Light" charset="0"/>
                <a:ea typeface="Helvetica Neue Light" charset="0"/>
              </a:rPr>
              <a:t>Email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: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hlinkClick r:id="rId4"/>
              </a:rPr>
              <a:t>chiragagarwall12@gmail.com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C00000"/>
              </a:buClr>
              <a:buSzPct val="85000"/>
              <a:buFont typeface="Wingdings" pitchFamily="2" charset="2"/>
              <a:buChar char="q"/>
            </a:pPr>
            <a:r>
              <a:rPr lang="en-US" sz="1600" dirty="0">
                <a:latin typeface="Helvetica Neue Light" charset="0"/>
                <a:ea typeface="Helvetica Neue Light" charset="0"/>
              </a:rPr>
              <a:t> Website: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Helvetica Neue Light" charset="0"/>
                <a:ea typeface="Helvetica Neue Light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http://chirag126.github.io/</a:t>
            </a:r>
            <a:br>
              <a:rPr lang="en-US" sz="1600" dirty="0">
                <a:solidFill>
                  <a:srgbClr val="0070C0"/>
                </a:solidFill>
                <a:latin typeface="Helvetica Neue Light" charset="0"/>
                <a:ea typeface="Helvetica Neue Light" charset="0"/>
              </a:rPr>
            </a:br>
            <a:endParaRPr lang="en-US" sz="1600" dirty="0">
              <a:solidFill>
                <a:srgbClr val="0070C0"/>
              </a:solidFill>
              <a:latin typeface="Helvetica Neue Light" charset="0"/>
              <a:ea typeface="Helvetica Neue Light" charset="0"/>
            </a:endParaRPr>
          </a:p>
          <a:p>
            <a:pPr>
              <a:buClr>
                <a:srgbClr val="C00000"/>
              </a:buClr>
              <a:buSzPct val="85000"/>
              <a:buFont typeface="Wingdings" pitchFamily="2" charset="2"/>
              <a:buChar char="q"/>
            </a:pPr>
            <a:r>
              <a:rPr lang="en-US" sz="16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61245-69BC-254E-9BC4-2F396DA3E2EB}"/>
              </a:ext>
            </a:extLst>
          </p:cNvPr>
          <p:cNvSpPr txBox="1"/>
          <p:nvPr/>
        </p:nvSpPr>
        <p:spPr>
          <a:xfrm>
            <a:off x="3616733" y="4460987"/>
            <a:ext cx="2340815" cy="90959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</a:pPr>
            <a:endParaRPr lang="en-US" sz="112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D40D2-6DD0-F545-9081-0DA61E30B140}"/>
              </a:ext>
            </a:extLst>
          </p:cNvPr>
          <p:cNvSpPr txBox="1"/>
          <p:nvPr/>
        </p:nvSpPr>
        <p:spPr>
          <a:xfrm>
            <a:off x="5957548" y="1071071"/>
            <a:ext cx="18710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Helvetica Neue Light" charset="0"/>
                <a:ea typeface="Helvetica Neue Light" charset="0"/>
              </a:rPr>
              <a:t>Questions?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A80760-698C-D837-08EE-C8539B1CB86C}"/>
              </a:ext>
            </a:extLst>
          </p:cNvPr>
          <p:cNvSpPr txBox="1">
            <a:spLocks/>
          </p:cNvSpPr>
          <p:nvPr/>
        </p:nvSpPr>
        <p:spPr>
          <a:xfrm>
            <a:off x="453773" y="339587"/>
            <a:ext cx="4218811" cy="501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AABBE-A018-087A-AAA3-228E1468D118}"/>
              </a:ext>
            </a:extLst>
          </p:cNvPr>
          <p:cNvSpPr txBox="1"/>
          <p:nvPr/>
        </p:nvSpPr>
        <p:spPr>
          <a:xfrm>
            <a:off x="649702" y="219749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IN" b="0" i="0" dirty="0">
                <a:solidFill>
                  <a:srgbClr val="71767B"/>
                </a:solidFill>
                <a:effectLst/>
                <a:latin typeface="TwitterChirp"/>
              </a:rPr>
              <a:t>@_</a:t>
            </a:r>
            <a:r>
              <a:rPr lang="en-IN" b="0" i="0" dirty="0" err="1">
                <a:solidFill>
                  <a:srgbClr val="71767B"/>
                </a:solidFill>
                <a:effectLst/>
                <a:latin typeface="TwitterChirp"/>
              </a:rPr>
              <a:t>cagarwal</a:t>
            </a:r>
            <a:endParaRPr lang="en-IN" b="0" i="0" dirty="0">
              <a:solidFill>
                <a:srgbClr val="71767B"/>
              </a:solidFill>
              <a:effectLst/>
              <a:latin typeface="TwitterChirp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E4A489E-3C9F-5A16-1105-C1BC9B274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49" y="2173201"/>
            <a:ext cx="348664" cy="3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0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9CAE-A37C-1D42-97CA-EEE46404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254000"/>
            <a:ext cx="8712200" cy="4698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Deconvnet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Visualizing and understanding convolutional networks.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Zeiler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2014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Guided-backprop: Striving for simplicity: The all convolutional net.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Springenberg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2015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Integrated Gradients: Axiomatic Attribution for Deep Networks.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Sundararajan et al. 2018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CAM: Learning Deep Features for Discriminative Localization.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Zhou et al. 2016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LIME: Why should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trust you?: Explaining the predictions of any classifier.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Ribeiro et al 2016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SmoothGrad: removing noise by adding noise. 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Smilkov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et al. 2017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MP: Interpretable Explanations of Black Boxes by Meaningful Perturbation. Fong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SHAP: A Unified Approach to Interpreting Model Predictions.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Lundberg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PDA: Visualizing deep neural network decisions: Prediction difference analysis.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Zintgraf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Grad-CAM: Visual Explanations from Deep Networks via Gradient-based Localization.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Selvaraju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Grad-CAM++: Improved Visual Explanations for Deep Convolutional Networks. Chattopadhyay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LRP: Beyond saliency: understanding convolutional neural networks from saliency prediction on layer-wise relevance propagation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DeepLIFT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Learning important features through propagating activation differences.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Shrikumar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RISE: Randomized Input Sampling for Explanation of Black-box Models.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Petsiuk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2018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FIDO: Explaining image classifiers by counterfactual generation. Chang et al.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Expected Gradients: Learning Explainable Models Using Attribution Priors.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Erion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FG-Vis: Interpretable and Fine-Grained Visual Explanations for Convolutional Neural Networks.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Wagner et al. CVPR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Understanding Deep Networks via Extremal Perturbations and Smooth Masks. Fong et al. ICCV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MP-G: Removing input features via a generative model to explain their attributions to classifier's decisions. Agarwal et al. 2020</a:t>
            </a: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3A09-D27C-0541-95F6-959AEA95E80E}"/>
              </a:ext>
            </a:extLst>
          </p:cNvPr>
          <p:cNvSpPr txBox="1"/>
          <p:nvPr/>
        </p:nvSpPr>
        <p:spPr>
          <a:xfrm>
            <a:off x="2719262" y="461869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. . 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1A7500-E907-084C-8F2E-E2202A5F6634}"/>
              </a:ext>
            </a:extLst>
          </p:cNvPr>
          <p:cNvGrpSpPr/>
          <p:nvPr/>
        </p:nvGrpSpPr>
        <p:grpSpPr>
          <a:xfrm>
            <a:off x="215900" y="136603"/>
            <a:ext cx="4265744" cy="1729354"/>
            <a:chOff x="215900" y="136603"/>
            <a:chExt cx="4265744" cy="17293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8EDFAD-80CC-4440-AEC9-82CE621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900" y="136603"/>
              <a:ext cx="4265744" cy="13292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9DC60F-8871-A841-B25B-0C371FD42E99}"/>
                </a:ext>
              </a:extLst>
            </p:cNvPr>
            <p:cNvSpPr txBox="1"/>
            <p:nvPr/>
          </p:nvSpPr>
          <p:spPr>
            <a:xfrm>
              <a:off x="761478" y="1465847"/>
              <a:ext cx="317458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Natural images</a:t>
              </a:r>
              <a:r>
                <a:rPr lang="en-US" sz="2000" b="1" dirty="0"/>
                <a:t>  </a:t>
              </a:r>
              <a:r>
                <a:rPr lang="en-US" dirty="0"/>
                <a:t> Fong et al. 2017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FEB9FC-D470-5D40-A5E3-C47BCF3F9E80}"/>
              </a:ext>
            </a:extLst>
          </p:cNvPr>
          <p:cNvSpPr txBox="1"/>
          <p:nvPr/>
        </p:nvSpPr>
        <p:spPr>
          <a:xfrm>
            <a:off x="5664920" y="1490465"/>
            <a:ext cx="34409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MRI brain scans</a:t>
            </a:r>
            <a:r>
              <a:rPr lang="en-US" dirty="0"/>
              <a:t>      Agarwal et al. 2021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1F4DAF-4097-FD47-819E-4C909341FFFE}"/>
              </a:ext>
            </a:extLst>
          </p:cNvPr>
          <p:cNvGrpSpPr/>
          <p:nvPr/>
        </p:nvGrpSpPr>
        <p:grpSpPr>
          <a:xfrm>
            <a:off x="140032" y="2372091"/>
            <a:ext cx="4866266" cy="1596160"/>
            <a:chOff x="140032" y="2372091"/>
            <a:chExt cx="4866266" cy="15961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8EF7C-EAB0-A245-990F-166252ECE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45"/>
            <a:stretch/>
          </p:blipFill>
          <p:spPr>
            <a:xfrm>
              <a:off x="140032" y="2372091"/>
              <a:ext cx="4866266" cy="1266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44E097-B687-2A4C-8EA3-CB030CE02E01}"/>
                </a:ext>
              </a:extLst>
            </p:cNvPr>
            <p:cNvSpPr txBox="1"/>
            <p:nvPr/>
          </p:nvSpPr>
          <p:spPr>
            <a:xfrm>
              <a:off x="1130362" y="3568141"/>
              <a:ext cx="20558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Text</a:t>
              </a:r>
              <a:r>
                <a:rPr lang="en-US" sz="2000" b="1" dirty="0"/>
                <a:t>  </a:t>
              </a:r>
              <a:r>
                <a:rPr lang="en-US" dirty="0"/>
                <a:t> Ribeiro et al. 2016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82D2E5-3736-394C-8A54-2F5F8B431F45}"/>
              </a:ext>
            </a:extLst>
          </p:cNvPr>
          <p:cNvGrpSpPr/>
          <p:nvPr/>
        </p:nvGrpSpPr>
        <p:grpSpPr>
          <a:xfrm>
            <a:off x="3317369" y="2304077"/>
            <a:ext cx="3582340" cy="2752827"/>
            <a:chOff x="3317369" y="2304077"/>
            <a:chExt cx="3582340" cy="27528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CD5F82-CB76-9D45-BEBB-47C4F6F1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2804" y="2304077"/>
              <a:ext cx="1906905" cy="27528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ACFDF6-FE84-6C4A-B376-4BCC8E7AA6C4}"/>
                </a:ext>
              </a:extLst>
            </p:cNvPr>
            <p:cNvSpPr txBox="1"/>
            <p:nvPr/>
          </p:nvSpPr>
          <p:spPr>
            <a:xfrm>
              <a:off x="3317369" y="4281641"/>
              <a:ext cx="1676742" cy="6078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C00000"/>
                  </a:solidFill>
                </a:rPr>
                <a:t>Videos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</a:p>
            <a:p>
              <a:pPr algn="r"/>
              <a:r>
                <a:rPr lang="en-US" dirty="0"/>
                <a:t>Srinivasan et al. 2017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90CAE1-7DFF-8842-8FC5-7EC59E37F783}"/>
              </a:ext>
            </a:extLst>
          </p:cNvPr>
          <p:cNvGrpSpPr/>
          <p:nvPr/>
        </p:nvGrpSpPr>
        <p:grpSpPr>
          <a:xfrm>
            <a:off x="7061078" y="2227240"/>
            <a:ext cx="1929065" cy="2586060"/>
            <a:chOff x="7061078" y="2227240"/>
            <a:chExt cx="1929065" cy="25860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D735FC-1F35-1345-968B-FCA0D97F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078" y="2227240"/>
              <a:ext cx="1929065" cy="1955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040CB9-A5A3-8A4E-838F-D93023696296}"/>
                </a:ext>
              </a:extLst>
            </p:cNvPr>
            <p:cNvSpPr txBox="1"/>
            <p:nvPr/>
          </p:nvSpPr>
          <p:spPr>
            <a:xfrm>
              <a:off x="7338021" y="4205441"/>
              <a:ext cx="1438086" cy="6078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Audio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</a:p>
            <a:p>
              <a:pPr algn="r"/>
              <a:r>
                <a:rPr lang="en-US" dirty="0"/>
                <a:t>Becker et al. 2019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752EA30-19D9-594F-9449-80BB83BE4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402" t="10034" r="1583" b="46343"/>
          <a:stretch/>
        </p:blipFill>
        <p:spPr>
          <a:xfrm>
            <a:off x="5994676" y="187403"/>
            <a:ext cx="2781431" cy="13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8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D02CFA5-BBC5-AF4D-946E-6D40AB02B98A}"/>
              </a:ext>
            </a:extLst>
          </p:cNvPr>
          <p:cNvSpPr txBox="1"/>
          <p:nvPr/>
        </p:nvSpPr>
        <p:spPr>
          <a:xfrm>
            <a:off x="5664920" y="1490465"/>
            <a:ext cx="34409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MRI brain scans</a:t>
            </a:r>
            <a:r>
              <a:rPr lang="en-US" dirty="0"/>
              <a:t>      Agarwal et al. 2021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B960244-179F-4243-95E5-2A5C05DEA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02" t="10034" r="1583" b="46343"/>
          <a:stretch/>
        </p:blipFill>
        <p:spPr>
          <a:xfrm>
            <a:off x="5994676" y="187403"/>
            <a:ext cx="2781431" cy="1385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09CAE-A37C-1D42-97CA-EEE464043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254000"/>
            <a:ext cx="8712200" cy="4698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Deconvnet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Visualizing and understanding convolutional networks.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Zeiler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2014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Guided-backprop: Striving for simplicity: The all convolutional net.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Springenberg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2015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Integrated Gradients: Axiomatic Attribution for Deep Networks.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Sundararajan et al. 2018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CAM: Learning Deep Features for Discriminative Localization.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Zhou et al. 2016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LIME: Why should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trust you?: Explaining the predictions of any classifier.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Ribeiro et al. 2016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SmoothGrad: removing noise by adding noise. </a:t>
            </a:r>
            <a:r>
              <a:rPr lang="en-US" sz="1200" i="1" dirty="0" err="1">
                <a:solidFill>
                  <a:schemeClr val="bg1">
                    <a:lumMod val="85000"/>
                  </a:schemeClr>
                </a:solidFill>
                <a:latin typeface="-apple-system"/>
              </a:rPr>
              <a:t>Smilkov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 et al. 2017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MP: Interpretable Explanations of Black Boxes by Meaningful Perturbation. Fong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SHAP: A Unified Approach to Interpreting Model Predictions.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Lundberg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PDA: Visualizing deep neural network decisions: Prediction difference analysis.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Zintgraf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Grad-CAM: Visual Explanations from Deep Networks via Gradient-based Localization.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Selvaraju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Grad-CAM++: Improved Visual Explanations for Deep Convolutional Networks. Chattopadhyay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LRP: Beyond saliency: understanding convolutional neural networks from saliency prediction on layer-wise relevance propagation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DeepLIFT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Learning important features through propagating activation differences.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Shrikumar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2017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RISE: Randomized Input Sampling for Explanation of Black-box Models.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Petsiuk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2018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FIDO: Explaining image classifiers by counterfactual generation. Chang et al.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Expected Gradients: Learning Explainable Models Using Attribution Priors.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Erion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et al.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FG-Vis: Interpretable and Fine-Grained Visual Explanations for Convolutional Neural Networks. </a:t>
            </a: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Wagner et al. CVPR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Understanding Deep Networks via Extremal Perturbations and Smooth Masks. Fong et al. ICCV 2019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MP-G: Removing input features via a generative model to explain their attributions to classifier's decisions. Agarwal et al. 2020</a:t>
            </a: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2A91B-1DDD-854D-AD96-BD24FA19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E1122-FA1E-444B-89F0-DF7BA5AAB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E3A09-D27C-0541-95F6-959AEA95E80E}"/>
              </a:ext>
            </a:extLst>
          </p:cNvPr>
          <p:cNvSpPr txBox="1"/>
          <p:nvPr/>
        </p:nvSpPr>
        <p:spPr>
          <a:xfrm>
            <a:off x="2719262" y="461869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. . 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1A7500-E907-084C-8F2E-E2202A5F6634}"/>
              </a:ext>
            </a:extLst>
          </p:cNvPr>
          <p:cNvGrpSpPr/>
          <p:nvPr/>
        </p:nvGrpSpPr>
        <p:grpSpPr>
          <a:xfrm>
            <a:off x="215900" y="136603"/>
            <a:ext cx="4265744" cy="1729354"/>
            <a:chOff x="215900" y="136603"/>
            <a:chExt cx="4265744" cy="17293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8EDFAD-80CC-4440-AEC9-82CE621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00" y="136603"/>
              <a:ext cx="4265744" cy="13292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9DC60F-8871-A841-B25B-0C371FD42E99}"/>
                </a:ext>
              </a:extLst>
            </p:cNvPr>
            <p:cNvSpPr txBox="1"/>
            <p:nvPr/>
          </p:nvSpPr>
          <p:spPr>
            <a:xfrm>
              <a:off x="761478" y="1465847"/>
              <a:ext cx="317458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Natural images</a:t>
              </a:r>
              <a:r>
                <a:rPr lang="en-US" sz="2000" b="1" dirty="0"/>
                <a:t>  </a:t>
              </a:r>
              <a:r>
                <a:rPr lang="en-US" dirty="0"/>
                <a:t> Fong et al. 2017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1F4DAF-4097-FD47-819E-4C909341FFFE}"/>
              </a:ext>
            </a:extLst>
          </p:cNvPr>
          <p:cNvGrpSpPr/>
          <p:nvPr/>
        </p:nvGrpSpPr>
        <p:grpSpPr>
          <a:xfrm>
            <a:off x="140032" y="2372091"/>
            <a:ext cx="4866266" cy="1596160"/>
            <a:chOff x="140032" y="2372091"/>
            <a:chExt cx="4866266" cy="15961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8EF7C-EAB0-A245-990F-166252ECE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45"/>
            <a:stretch/>
          </p:blipFill>
          <p:spPr>
            <a:xfrm>
              <a:off x="140032" y="2372091"/>
              <a:ext cx="4866266" cy="1266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44E097-B687-2A4C-8EA3-CB030CE02E01}"/>
                </a:ext>
              </a:extLst>
            </p:cNvPr>
            <p:cNvSpPr txBox="1"/>
            <p:nvPr/>
          </p:nvSpPr>
          <p:spPr>
            <a:xfrm>
              <a:off x="1130362" y="3568141"/>
              <a:ext cx="20558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Text</a:t>
              </a:r>
              <a:r>
                <a:rPr lang="en-US" sz="2000" b="1" dirty="0"/>
                <a:t>  </a:t>
              </a:r>
              <a:r>
                <a:rPr lang="en-US" dirty="0"/>
                <a:t> Ribeiro et al. 2016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82D2E5-3736-394C-8A54-2F5F8B431F45}"/>
              </a:ext>
            </a:extLst>
          </p:cNvPr>
          <p:cNvGrpSpPr/>
          <p:nvPr/>
        </p:nvGrpSpPr>
        <p:grpSpPr>
          <a:xfrm>
            <a:off x="3317369" y="2304077"/>
            <a:ext cx="3582340" cy="2752827"/>
            <a:chOff x="3317369" y="2304077"/>
            <a:chExt cx="3582340" cy="27528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CD5F82-CB76-9D45-BEBB-47C4F6F1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2804" y="2304077"/>
              <a:ext cx="1906905" cy="27528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ACFDF6-FE84-6C4A-B376-4BCC8E7AA6C4}"/>
                </a:ext>
              </a:extLst>
            </p:cNvPr>
            <p:cNvSpPr txBox="1"/>
            <p:nvPr/>
          </p:nvSpPr>
          <p:spPr>
            <a:xfrm>
              <a:off x="3317369" y="4281641"/>
              <a:ext cx="1676742" cy="6078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C00000"/>
                  </a:solidFill>
                </a:rPr>
                <a:t>Videos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</a:p>
            <a:p>
              <a:pPr algn="r"/>
              <a:r>
                <a:rPr lang="en-US" dirty="0"/>
                <a:t>Srinivasan et al. 2017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90CAE1-7DFF-8842-8FC5-7EC59E37F783}"/>
              </a:ext>
            </a:extLst>
          </p:cNvPr>
          <p:cNvGrpSpPr/>
          <p:nvPr/>
        </p:nvGrpSpPr>
        <p:grpSpPr>
          <a:xfrm>
            <a:off x="7061078" y="2227240"/>
            <a:ext cx="1929065" cy="2586060"/>
            <a:chOff x="7061078" y="2227240"/>
            <a:chExt cx="1929065" cy="25860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D735FC-1F35-1345-968B-FCA0D97F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1078" y="2227240"/>
              <a:ext cx="1929065" cy="1955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040CB9-A5A3-8A4E-838F-D93023696296}"/>
                </a:ext>
              </a:extLst>
            </p:cNvPr>
            <p:cNvSpPr txBox="1"/>
            <p:nvPr/>
          </p:nvSpPr>
          <p:spPr>
            <a:xfrm>
              <a:off x="7338021" y="4205441"/>
              <a:ext cx="1438086" cy="6078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Audio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</a:p>
            <a:p>
              <a:pPr algn="r"/>
              <a:r>
                <a:rPr lang="en-US" dirty="0"/>
                <a:t>Becker et al. 2019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D51E60E-F6C9-5B4C-B537-530883C35537}"/>
              </a:ext>
            </a:extLst>
          </p:cNvPr>
          <p:cNvSpPr/>
          <p:nvPr/>
        </p:nvSpPr>
        <p:spPr>
          <a:xfrm>
            <a:off x="177800" y="142952"/>
            <a:ext cx="8850111" cy="49203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B19415-929F-2A4B-9429-B73A7B2E6925}"/>
              </a:ext>
            </a:extLst>
          </p:cNvPr>
          <p:cNvGrpSpPr/>
          <p:nvPr/>
        </p:nvGrpSpPr>
        <p:grpSpPr>
          <a:xfrm>
            <a:off x="240077" y="24706"/>
            <a:ext cx="4422029" cy="2413406"/>
            <a:chOff x="240077" y="24706"/>
            <a:chExt cx="4422029" cy="241340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022EC7-25D8-1845-9910-19D46C19C471}"/>
                </a:ext>
              </a:extLst>
            </p:cNvPr>
            <p:cNvSpPr/>
            <p:nvPr/>
          </p:nvSpPr>
          <p:spPr>
            <a:xfrm>
              <a:off x="240077" y="24706"/>
              <a:ext cx="4422029" cy="2412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D17EDE6-74CA-404E-8992-071F3DA62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8657" b="-1"/>
            <a:stretch/>
          </p:blipFill>
          <p:spPr>
            <a:xfrm>
              <a:off x="2329698" y="98954"/>
              <a:ext cx="2308231" cy="233915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216013-36E0-7A4A-B6DB-DD3085C42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20" t="2076" b="67200"/>
            <a:stretch/>
          </p:blipFill>
          <p:spPr>
            <a:xfrm>
              <a:off x="323166" y="651205"/>
              <a:ext cx="2139254" cy="17383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13A4F-D717-8D4D-BE88-A579CA6CA784}"/>
                </a:ext>
              </a:extLst>
            </p:cNvPr>
            <p:cNvSpPr txBox="1"/>
            <p:nvPr/>
          </p:nvSpPr>
          <p:spPr>
            <a:xfrm>
              <a:off x="503482" y="75657"/>
              <a:ext cx="1645900" cy="6078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Chest X-ray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</a:p>
            <a:p>
              <a:r>
                <a:rPr lang="en-US" dirty="0" err="1"/>
                <a:t>Rajpurkar</a:t>
              </a:r>
              <a:r>
                <a:rPr lang="en-US" dirty="0"/>
                <a:t> et al. 2017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0993EA-9758-6342-9614-5F3D7BF96208}"/>
              </a:ext>
            </a:extLst>
          </p:cNvPr>
          <p:cNvGrpSpPr/>
          <p:nvPr/>
        </p:nvGrpSpPr>
        <p:grpSpPr>
          <a:xfrm>
            <a:off x="3015050" y="2517194"/>
            <a:ext cx="5949092" cy="2463905"/>
            <a:chOff x="3015050" y="2517194"/>
            <a:chExt cx="5949092" cy="246390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983A-CDD0-1C4E-9DD9-F07A262D1692}"/>
                </a:ext>
              </a:extLst>
            </p:cNvPr>
            <p:cNvSpPr/>
            <p:nvPr/>
          </p:nvSpPr>
          <p:spPr>
            <a:xfrm>
              <a:off x="3015050" y="2517194"/>
              <a:ext cx="5949092" cy="2463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A4054D-0AE5-0A45-859D-F3789057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7281" y="2946980"/>
              <a:ext cx="5677705" cy="193422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AD787B-E5FB-0C4F-A2EB-D53517713E5E}"/>
                </a:ext>
              </a:extLst>
            </p:cNvPr>
            <p:cNvSpPr txBox="1"/>
            <p:nvPr/>
          </p:nvSpPr>
          <p:spPr>
            <a:xfrm>
              <a:off x="5175230" y="2538975"/>
              <a:ext cx="36397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Detecting biases</a:t>
              </a:r>
              <a:r>
                <a:rPr lang="en-US" sz="2000" b="1" dirty="0"/>
                <a:t>  </a:t>
              </a:r>
              <a:r>
                <a:rPr lang="en-US" dirty="0"/>
                <a:t> </a:t>
              </a:r>
              <a:r>
                <a:rPr lang="en-US" dirty="0" err="1"/>
                <a:t>Lapuschkin</a:t>
              </a:r>
              <a:r>
                <a:rPr lang="en-US" dirty="0"/>
                <a:t> et al.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75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"/>
          <p:cNvSpPr txBox="1">
            <a:spLocks/>
          </p:cNvSpPr>
          <p:nvPr/>
        </p:nvSpPr>
        <p:spPr>
          <a:xfrm>
            <a:off x="423788" y="2043112"/>
            <a:ext cx="8296424" cy="1057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charset="0"/>
                <a:ea typeface="Helvetica Neue Light" charset="0"/>
              </a:rPr>
              <a:t>How do we evaluate the </a:t>
            </a:r>
            <a:r>
              <a:rPr lang="en-US" sz="3200" u="sng" dirty="0">
                <a:solidFill>
                  <a:srgbClr val="AB0015"/>
                </a:solidFill>
                <a:latin typeface="Helvetica Neue Light" charset="0"/>
                <a:ea typeface="Helvetica Neue Light" charset="0"/>
              </a:rPr>
              <a:t>reliability </a:t>
            </a:r>
            <a:r>
              <a:rPr lang="en-US" sz="3200" b="0" dirty="0">
                <a:solidFill>
                  <a:schemeClr val="tx1"/>
                </a:solidFill>
                <a:latin typeface="Helvetica Neue Light" charset="0"/>
                <a:ea typeface="Helvetica Neue Light" charset="0"/>
              </a:rPr>
              <a:t>of state-of-the-art explanation methods?</a:t>
            </a:r>
            <a:endParaRPr lang="en" sz="3200" b="0" dirty="0">
              <a:solidFill>
                <a:srgbClr val="AB0015"/>
              </a:solidFill>
              <a:latin typeface="Helvetica Neue Light" charset="0"/>
              <a:ea typeface="Helvetica Neue Light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073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F1240962-1CD0-914D-910C-787D5E6C00A3}"/>
              </a:ext>
            </a:extLst>
          </p:cNvPr>
          <p:cNvSpPr txBox="1">
            <a:spLocks/>
          </p:cNvSpPr>
          <p:nvPr/>
        </p:nvSpPr>
        <p:spPr>
          <a:xfrm>
            <a:off x="727190" y="350245"/>
            <a:ext cx="7689620" cy="516847"/>
          </a:xfrm>
          <a:prstGeom prst="rect">
            <a:avLst/>
          </a:prstGeom>
        </p:spPr>
        <p:txBody>
          <a:bodyPr spcFirstLastPara="1" vert="horz" wrap="square" lIns="82509" tIns="82509" rIns="82509" bIns="82509" rtlCol="0" anchor="t" anchorCtr="0">
            <a:noAutofit/>
          </a:bodyPr>
          <a:lstStyle>
            <a:lvl1pPr lvl="0" algn="ctr" defTabSz="914352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975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B5770-1616-1F41-8CC1-2B85CA3D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71" y="1015585"/>
            <a:ext cx="7000859" cy="3691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20970-510E-0141-8D3C-8834B24E2A20}"/>
              </a:ext>
            </a:extLst>
          </p:cNvPr>
          <p:cNvSpPr txBox="1"/>
          <p:nvPr/>
        </p:nvSpPr>
        <p:spPr>
          <a:xfrm>
            <a:off x="1363598" y="4894734"/>
            <a:ext cx="780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C. Agarwal, M.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Zitnik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, H.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Lakkaraju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, Probing GNN Explainers: A Rigorous Theoretical and Empirical Analysis of GNN Explanation Methods, AISTATS’ 2022.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9194C-84AB-F44A-9475-E5BB07872750}"/>
              </a:ext>
            </a:extLst>
          </p:cNvPr>
          <p:cNvSpPr txBox="1"/>
          <p:nvPr/>
        </p:nvSpPr>
        <p:spPr>
          <a:xfrm>
            <a:off x="3155362" y="2076772"/>
            <a:ext cx="326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FA I THFUL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33229-B900-BF43-979F-75B187949884}"/>
              </a:ext>
            </a:extLst>
          </p:cNvPr>
          <p:cNvSpPr txBox="1"/>
          <p:nvPr/>
        </p:nvSpPr>
        <p:spPr>
          <a:xfrm>
            <a:off x="4408982" y="2307604"/>
            <a:ext cx="326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STABLE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B9CDB-6C77-8642-B318-7087FF419B48}"/>
              </a:ext>
            </a:extLst>
          </p:cNvPr>
          <p:cNvSpPr txBox="1"/>
          <p:nvPr/>
        </p:nvSpPr>
        <p:spPr>
          <a:xfrm>
            <a:off x="5617632" y="2538436"/>
            <a:ext cx="326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FAIR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551D4C-09E9-A24F-A743-EF8C9607A48E}"/>
              </a:ext>
            </a:extLst>
          </p:cNvPr>
          <p:cNvSpPr txBox="1">
            <a:spLocks/>
          </p:cNvSpPr>
          <p:nvPr/>
        </p:nvSpPr>
        <p:spPr>
          <a:xfrm>
            <a:off x="445891" y="133350"/>
            <a:ext cx="8252222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352" rtl="0" eaLnBrk="1" latinLnBrk="0" hangingPunct="1">
              <a:spcBef>
                <a:spcPct val="0"/>
              </a:spcBef>
              <a:buNone/>
              <a:defRPr sz="4575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l"/>
            <a:r>
              <a:rPr lang="en-GB" sz="3400" dirty="0">
                <a:solidFill>
                  <a:srgbClr val="AB0015"/>
                </a:solidFill>
                <a:cs typeface="+mj-cs"/>
                <a:rtl val="0"/>
              </a:rPr>
              <a:t>Reliability Pillars</a:t>
            </a:r>
          </a:p>
        </p:txBody>
      </p:sp>
    </p:spTree>
    <p:extLst>
      <p:ext uri="{BB962C8B-B14F-4D97-AF65-F5344CB8AC3E}">
        <p14:creationId xmlns:p14="http://schemas.microsoft.com/office/powerpoint/2010/main" val="2104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74" y="161572"/>
            <a:ext cx="7235483" cy="857250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Pillar 1: Faithfulness</a:t>
            </a:r>
            <a:endParaRPr lang="en-US" sz="3400" dirty="0">
              <a:solidFill>
                <a:srgbClr val="AB0015"/>
              </a:solidFill>
              <a:latin typeface="Helvetica Neue Light" charset="0"/>
              <a:ea typeface="Helvetica Neue Light" charset="0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BEF409F-A98E-9147-8417-AB1247DAEDD2}"/>
                  </a:ext>
                </a:extLst>
              </p:cNvPr>
              <p:cNvSpPr/>
              <p:nvPr/>
            </p:nvSpPr>
            <p:spPr>
              <a:xfrm>
                <a:off x="266341" y="1969056"/>
                <a:ext cx="8611317" cy="1478162"/>
              </a:xfrm>
              <a:prstGeom prst="rect">
                <a:avLst/>
              </a:prstGeom>
              <a:solidFill>
                <a:srgbClr val="AB0015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2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𝑒𝑥𝑝𝑙𝑎𝑛𝑎𝑡𝑖𝑜𝑛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𝑖𝑛𝑠𝑡𝑎𝑛𝑐𝑒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𝑠𝑎𝑖𝑑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𝑓𝑎𝑖𝑡h𝑓𝑢𝑙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br>
                  <a:rPr lang="en-US" sz="2000" b="1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</a:rPr>
                </a:br>
                <a:r>
                  <a:rPr lang="en-US" sz="2000" b="1" dirty="0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0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20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0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BEF409F-A98E-9147-8417-AB1247DAE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41" y="1969056"/>
                <a:ext cx="8611317" cy="1478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7D14AF-EC98-4E77-BB26-FD7551E6035C}"/>
              </a:ext>
            </a:extLst>
          </p:cNvPr>
          <p:cNvCxnSpPr>
            <a:cxnSpLocks/>
          </p:cNvCxnSpPr>
          <p:nvPr/>
        </p:nvCxnSpPr>
        <p:spPr>
          <a:xfrm flipV="1">
            <a:off x="3427580" y="3264391"/>
            <a:ext cx="645459" cy="70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861318-0F46-7103-D94C-0C52C32B9E1F}"/>
              </a:ext>
            </a:extLst>
          </p:cNvPr>
          <p:cNvSpPr txBox="1"/>
          <p:nvPr/>
        </p:nvSpPr>
        <p:spPr>
          <a:xfrm>
            <a:off x="2682017" y="3917534"/>
            <a:ext cx="14138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Prediction model</a:t>
            </a:r>
            <a:br>
              <a:rPr lang="en-US" b="1" dirty="0"/>
            </a:br>
            <a:r>
              <a:rPr lang="en-US" b="1" dirty="0"/>
              <a:t>to be explained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F75DDD-8652-68CA-ED24-5A0682562F8B}"/>
              </a:ext>
            </a:extLst>
          </p:cNvPr>
          <p:cNvCxnSpPr>
            <a:cxnSpLocks/>
          </p:cNvCxnSpPr>
          <p:nvPr/>
        </p:nvCxnSpPr>
        <p:spPr>
          <a:xfrm flipH="1" flipV="1">
            <a:off x="5172043" y="3196935"/>
            <a:ext cx="614724" cy="70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A6D6BE-4DC5-8766-1E53-F044892CC4EC}"/>
              </a:ext>
            </a:extLst>
          </p:cNvPr>
          <p:cNvSpPr txBox="1"/>
          <p:nvPr/>
        </p:nvSpPr>
        <p:spPr>
          <a:xfrm>
            <a:off x="5163869" y="3850078"/>
            <a:ext cx="14302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Masking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058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0A3B64B-CB0B-4F43-AC22-2E158E08345D}"/>
              </a:ext>
            </a:extLst>
          </p:cNvPr>
          <p:cNvSpPr txBox="1">
            <a:spLocks/>
          </p:cNvSpPr>
          <p:nvPr/>
        </p:nvSpPr>
        <p:spPr>
          <a:xfrm>
            <a:off x="453774" y="161572"/>
            <a:ext cx="7235483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8252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7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GB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Pillar 2: Stability</a:t>
            </a:r>
            <a:endParaRPr lang="en-US" sz="3400" dirty="0">
              <a:solidFill>
                <a:srgbClr val="AB0015"/>
              </a:solidFill>
              <a:latin typeface="Helvetica Neue Light" charset="0"/>
              <a:ea typeface="Helvetica Neue Light" charset="0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C0F454-B45E-9731-B5F8-070291114858}"/>
                  </a:ext>
                </a:extLst>
              </p:cNvPr>
              <p:cNvSpPr/>
              <p:nvPr/>
            </p:nvSpPr>
            <p:spPr>
              <a:xfrm>
                <a:off x="453774" y="1144327"/>
                <a:ext cx="8613648" cy="1327095"/>
              </a:xfrm>
              <a:prstGeom prst="rect">
                <a:avLst/>
              </a:prstGeom>
              <a:solidFill>
                <a:srgbClr val="AB0015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𝑝𝑒𝑟𝑡𝑢𝑟𝑏𝑒𝑑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𝑐𝑜𝑢𝑛𝑡𝑒𝑟𝑝𝑎𝑟𝑡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𝑒𝑥𝑝𝑙𝑎𝑛𝑎𝑡𝑖𝑜𝑛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𝑠𝑎𝑖𝑑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𝑠𝑡𝑎𝑏𝑙𝑒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lang="en-US" sz="2000" b="1" dirty="0">
                    <a:solidFill>
                      <a:schemeClr val="bg1"/>
                    </a:solidFill>
                  </a:rPr>
                </a:br>
                <a:br>
                  <a:rPr lang="en-US" sz="2000" b="1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n-US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C0F454-B45E-9731-B5F8-070291114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4" y="1144327"/>
                <a:ext cx="8613648" cy="1327095"/>
              </a:xfrm>
              <a:prstGeom prst="rect">
                <a:avLst/>
              </a:prstGeom>
              <a:blipFill>
                <a:blip r:embed="rId3"/>
                <a:stretch>
                  <a:fillRect l="-145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CCA4-A641-D945-441C-E4C92378B048}"/>
              </a:ext>
            </a:extLst>
          </p:cNvPr>
          <p:cNvSpPr txBox="1"/>
          <p:nvPr/>
        </p:nvSpPr>
        <p:spPr>
          <a:xfrm>
            <a:off x="2568942" y="4866512"/>
            <a:ext cx="6575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C. Agarwal et al., 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Rethinking Stability for Attribution-based Explanations, Oral presentation @ ICLR 2022 PAIR^2Struct workshop.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861CB6-1298-A80E-100B-E8A25B84EB52}"/>
              </a:ext>
            </a:extLst>
          </p:cNvPr>
          <p:cNvGrpSpPr/>
          <p:nvPr/>
        </p:nvGrpSpPr>
        <p:grpSpPr>
          <a:xfrm>
            <a:off x="3524761" y="2672079"/>
            <a:ext cx="2321403" cy="2194433"/>
            <a:chOff x="2767389" y="1481931"/>
            <a:chExt cx="4702479" cy="46851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05083C-C724-F881-0808-25764DFC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389" y="1481931"/>
              <a:ext cx="4702479" cy="4685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2CE21B9-CF51-DC0F-28FA-E46E92978E62}"/>
                </a:ext>
              </a:extLst>
            </p:cNvPr>
            <p:cNvSpPr/>
            <p:nvPr/>
          </p:nvSpPr>
          <p:spPr>
            <a:xfrm>
              <a:off x="4722471" y="3514846"/>
              <a:ext cx="69448" cy="7330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6BDE47-8833-B575-71DC-BD0698F1D27B}"/>
                    </a:ext>
                  </a:extLst>
                </p:cNvPr>
                <p:cNvSpPr txBox="1"/>
                <p:nvPr/>
              </p:nvSpPr>
              <p:spPr>
                <a:xfrm>
                  <a:off x="4391220" y="3325853"/>
                  <a:ext cx="365974" cy="3779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′</m:t>
                        </m:r>
                      </m:oMath>
                    </m:oMathPara>
                  </a14:m>
                  <a:endParaRPr lang="en-US" sz="1400" dirty="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6BDE47-8833-B575-71DC-BD0698F1D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20" y="3325853"/>
                  <a:ext cx="365974" cy="377987"/>
                </a:xfrm>
                <a:prstGeom prst="rect">
                  <a:avLst/>
                </a:prstGeom>
                <a:blipFill>
                  <a:blip r:embed="rId5"/>
                  <a:stretch>
                    <a:fillRect l="-26667" r="-3333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180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80FE99-F0EC-2340-9283-517C002A20FD}"/>
                  </a:ext>
                </a:extLst>
              </p:cNvPr>
              <p:cNvSpPr/>
              <p:nvPr/>
            </p:nvSpPr>
            <p:spPr>
              <a:xfrm>
                <a:off x="265176" y="2060344"/>
                <a:ext cx="8613648" cy="1323439"/>
              </a:xfrm>
              <a:prstGeom prst="rect">
                <a:avLst/>
              </a:prstGeom>
              <a:solidFill>
                <a:srgbClr val="AB0015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𝑝𝑟𝑜𝑡𝑒𝑐𝑡𝑒𝑑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𝑎𝑡𝑡𝑟𝑖𝑏𝑢𝑡𝑒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𝑝𝑒𝑟𝑡𝑢𝑟𝑏𝑎𝑡𝑖𝑜𝑛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𝑒𝑥𝑝𝑙𝑎𝑛𝑎𝑡𝑖𝑜𝑛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𝑝𝑟𝑒𝑠𝑒𝑟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𝑐𝑜𝑢𝑛𝑡𝑒𝑟𝑓𝑎𝑐𝑡𝑢𝑎𝑙</m:t>
                      </m:r>
                      <m:r>
                        <a:rPr lang="en-US" sz="2000" b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𝑓𝑎𝑖𝑟𝑛𝑒𝑠𝑠</m:t>
                      </m:r>
                      <m:r>
                        <a:rPr lang="en-US" sz="20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lang="en-US" sz="2000" i="1" dirty="0">
                    <a:solidFill>
                      <a:schemeClr val="bg1"/>
                    </a:solidFill>
                  </a:rPr>
                </a:br>
                <a:br>
                  <a:rPr lang="en-US" sz="2000" b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r>
                          <a:rPr lang="en-U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sub>
                    </m:sSub>
                    <m:r>
                      <a:rPr lang="en-U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80FE99-F0EC-2340-9283-517C002A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" y="2060344"/>
                <a:ext cx="8613648" cy="1323439"/>
              </a:xfrm>
              <a:prstGeom prst="rect">
                <a:avLst/>
              </a:prstGeom>
              <a:blipFill>
                <a:blip r:embed="rId3"/>
                <a:stretch>
                  <a:fillRect l="-145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2CBCE61-8D2F-16EC-2F16-3F8DCD99BE3B}"/>
              </a:ext>
            </a:extLst>
          </p:cNvPr>
          <p:cNvSpPr txBox="1">
            <a:spLocks/>
          </p:cNvSpPr>
          <p:nvPr/>
        </p:nvSpPr>
        <p:spPr>
          <a:xfrm>
            <a:off x="606174" y="313972"/>
            <a:ext cx="7235483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8252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7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GB" sz="3400" dirty="0">
                <a:solidFill>
                  <a:srgbClr val="AB0015"/>
                </a:solidFill>
                <a:latin typeface="Helvetica Neue Light" charset="0"/>
                <a:ea typeface="Helvetica Neue Light" charset="0"/>
                <a:rtl val="0"/>
              </a:rPr>
              <a:t>Pillar 3: Counterfactual Fairness</a:t>
            </a:r>
            <a:endParaRPr lang="en-US" sz="3400" dirty="0">
              <a:solidFill>
                <a:srgbClr val="AB0015"/>
              </a:solidFill>
              <a:latin typeface="Helvetica Neue Light" charset="0"/>
              <a:ea typeface="Helvetica Neue Light" charset="0"/>
              <a:rtl val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4D884-4621-95A5-D03E-C9048584937F}"/>
              </a:ext>
            </a:extLst>
          </p:cNvPr>
          <p:cNvSpPr txBox="1"/>
          <p:nvPr/>
        </p:nvSpPr>
        <p:spPr>
          <a:xfrm>
            <a:off x="3157760" y="4912668"/>
            <a:ext cx="5986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J. Dai et al., </a:t>
            </a:r>
            <a:r>
              <a:rPr lang="en-IN" sz="9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</a:rPr>
              <a:t>Fairness via Explanation Quality: Evaluating Disparities in the Quality of Post hoc Explanations, AIES’2022.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9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Adobe TECH SUMMIT Master 2021">
  <a:themeElements>
    <a:clrScheme name="Adobe Corporate Palette 2021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009C3B"/>
      </a:accent1>
      <a:accent2>
        <a:srgbClr val="46A8F7"/>
      </a:accent2>
      <a:accent3>
        <a:srgbClr val="E63888"/>
      </a:accent3>
      <a:accent4>
        <a:srgbClr val="F68D2E"/>
      </a:accent4>
      <a:accent5>
        <a:srgbClr val="FFCE2E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obe_corporate_presentation_template_2021_v02" id="{6408D163-6323-734F-BB4D-24A1D9FF335B}" vid="{EA49A32F-56B6-9A44-A674-A98CE8DC632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100891</TotalTime>
  <Words>1395</Words>
  <Application>Microsoft Macintosh PowerPoint</Application>
  <PresentationFormat>On-screen Show (16:9)</PresentationFormat>
  <Paragraphs>159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-apple-system</vt:lpstr>
      <vt:lpstr>Adobe Clean</vt:lpstr>
      <vt:lpstr>Adobe Clean ExtraBold</vt:lpstr>
      <vt:lpstr>Adobe Clean SemiLight</vt:lpstr>
      <vt:lpstr>Arial</vt:lpstr>
      <vt:lpstr>Calibri</vt:lpstr>
      <vt:lpstr>Calibri Light</vt:lpstr>
      <vt:lpstr>Cambria Math</vt:lpstr>
      <vt:lpstr>Helvetica Neue</vt:lpstr>
      <vt:lpstr>Helvetica Neue Light</vt:lpstr>
      <vt:lpstr>TwitterChirp</vt:lpstr>
      <vt:lpstr>Wingdings</vt:lpstr>
      <vt:lpstr>Wingdings 2</vt:lpstr>
      <vt:lpstr>Office Theme</vt:lpstr>
      <vt:lpstr>1_Office Theme</vt:lpstr>
      <vt:lpstr>2_Office Theme</vt:lpstr>
      <vt:lpstr>4_Office Theme</vt:lpstr>
      <vt:lpstr>2_Adobe TECH SUMMIT Master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Pillar 1: Faithfulness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Chirag Agarwal</cp:lastModifiedBy>
  <cp:revision>8588</cp:revision>
  <cp:lastPrinted>2020-02-04T21:37:13Z</cp:lastPrinted>
  <dcterms:created xsi:type="dcterms:W3CDTF">2013-09-20T02:04:06Z</dcterms:created>
  <dcterms:modified xsi:type="dcterms:W3CDTF">2023-02-22T18:09:41Z</dcterms:modified>
  <cp:category/>
</cp:coreProperties>
</file>